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0"/>
  </p:notesMasterIdLst>
  <p:sldIdLst>
    <p:sldId id="256" r:id="rId2"/>
    <p:sldId id="257" r:id="rId3"/>
    <p:sldId id="270" r:id="rId4"/>
    <p:sldId id="258" r:id="rId5"/>
    <p:sldId id="272" r:id="rId6"/>
    <p:sldId id="259" r:id="rId7"/>
    <p:sldId id="260" r:id="rId8"/>
    <p:sldId id="263" r:id="rId9"/>
    <p:sldId id="264" r:id="rId10"/>
    <p:sldId id="265" r:id="rId11"/>
    <p:sldId id="266" r:id="rId12"/>
    <p:sldId id="267" r:id="rId13"/>
    <p:sldId id="271" r:id="rId14"/>
    <p:sldId id="275" r:id="rId15"/>
    <p:sldId id="268" r:id="rId16"/>
    <p:sldId id="273" r:id="rId17"/>
    <p:sldId id="261" r:id="rId18"/>
    <p:sldId id="262" r:id="rId1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hxj6dKxJtdwEvw9rvH3GUVyF1au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306" autoAdjust="0"/>
  </p:normalViewPr>
  <p:slideViewPr>
    <p:cSldViewPr snapToGrid="0">
      <p:cViewPr>
        <p:scale>
          <a:sx n="50" d="100"/>
          <a:sy n="50" d="100"/>
        </p:scale>
        <p:origin x="1818" y="60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27587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chemeClr val="dk1"/>
              </a:buClr>
              <a:buSzPts val="1200"/>
              <a:buFont typeface="Calibri"/>
              <a:buAutoNum type="arabicPeriod"/>
            </a:pPr>
            <a:r>
              <a:rPr lang="en-US" dirty="0"/>
              <a:t>BFS are only correct to solve SSSP problem on unweighted (weights all 1) or constant-weighted (weights all c, c &gt;= 1) graphs (c all 0 degenerates</a:t>
            </a:r>
            <a:r>
              <a:rPr lang="en-US" baseline="0" dirty="0"/>
              <a:t> to connectivity test problem, negative c causes –</a:t>
            </a:r>
            <a:r>
              <a:rPr lang="en-US" baseline="0" dirty="0" err="1"/>
              <a:t>ve</a:t>
            </a:r>
            <a:r>
              <a:rPr lang="en-US" baseline="0" dirty="0"/>
              <a:t> cycle – undefined)</a:t>
            </a:r>
            <a:r>
              <a:rPr lang="en-US" dirty="0"/>
              <a:t>.</a:t>
            </a:r>
            <a:endParaRPr dirty="0"/>
          </a:p>
          <a:p>
            <a:pPr marL="228600" marR="0" lvl="0" indent="-228600" algn="l" rtl="0">
              <a:lnSpc>
                <a:spcPct val="100000"/>
              </a:lnSpc>
              <a:spcBef>
                <a:spcPts val="0"/>
              </a:spcBef>
              <a:spcAft>
                <a:spcPts val="0"/>
              </a:spcAft>
              <a:buClr>
                <a:schemeClr val="dk1"/>
              </a:buClr>
              <a:buSzPts val="1200"/>
              <a:buFont typeface="Calibri"/>
              <a:buAutoNum type="arabicPeriod"/>
            </a:pPr>
            <a:r>
              <a:rPr lang="en-US" dirty="0"/>
              <a:t>Negative weights (without cycles) is still OK (still problematic for the original version of </a:t>
            </a:r>
            <a:r>
              <a:rPr lang="en-US" dirty="0" err="1"/>
              <a:t>Dijkstra’s</a:t>
            </a:r>
            <a:r>
              <a:rPr lang="en-US" dirty="0"/>
              <a:t>), but negative weights cycles cause ill-defined shortest paths case, for IT5003, let’s sidestep anything negative</a:t>
            </a:r>
            <a:r>
              <a:rPr lang="en-US" baseline="0" dirty="0"/>
              <a:t> weight…</a:t>
            </a:r>
            <a:endParaRPr dirty="0"/>
          </a:p>
          <a:p>
            <a:pPr marL="228600" marR="0" lvl="0" indent="-228600" algn="l" rtl="0">
              <a:lnSpc>
                <a:spcPct val="100000"/>
              </a:lnSpc>
              <a:spcBef>
                <a:spcPts val="0"/>
              </a:spcBef>
              <a:spcAft>
                <a:spcPts val="0"/>
              </a:spcAft>
              <a:buClr>
                <a:schemeClr val="dk1"/>
              </a:buClr>
              <a:buSzPts val="1200"/>
              <a:buFont typeface="Calibri"/>
              <a:buAutoNum type="arabicPeriod"/>
            </a:pPr>
            <a:r>
              <a:rPr lang="en-US" dirty="0"/>
              <a:t>Modified </a:t>
            </a:r>
            <a:r>
              <a:rPr lang="en-US" dirty="0" err="1"/>
              <a:t>Dijkstra’s</a:t>
            </a:r>
            <a:r>
              <a:rPr lang="en-US" dirty="0"/>
              <a:t> explanations</a:t>
            </a:r>
            <a:endParaRPr dirty="0"/>
          </a:p>
          <a:p>
            <a:pPr marL="685800" marR="0" lvl="1" indent="-228600" algn="l" rtl="0">
              <a:lnSpc>
                <a:spcPct val="100000"/>
              </a:lnSpc>
              <a:spcBef>
                <a:spcPts val="0"/>
              </a:spcBef>
              <a:spcAft>
                <a:spcPts val="0"/>
              </a:spcAft>
              <a:buClr>
                <a:schemeClr val="dk1"/>
              </a:buClr>
              <a:buSzPts val="1200"/>
              <a:buFont typeface="Calibri"/>
              <a:buAutoNum type="arabicPeriod"/>
            </a:pPr>
            <a:r>
              <a:rPr lang="en-US" dirty="0"/>
              <a:t>The illustration shown in that </a:t>
            </a:r>
            <a:r>
              <a:rPr lang="en-US" dirty="0" err="1"/>
              <a:t>Quora</a:t>
            </a:r>
            <a:r>
              <a:rPr lang="en-US" dirty="0"/>
              <a:t> answer is one of the best to explain how </a:t>
            </a:r>
            <a:r>
              <a:rPr lang="en-US" dirty="0" err="1"/>
              <a:t>Dijkstra’s</a:t>
            </a:r>
            <a:r>
              <a:rPr lang="en-US" dirty="0"/>
              <a:t> works (not really a formal proof but it is sufficient for this module), let’s use https://visualgo.net/en/sssp, Example Graphs,</a:t>
            </a:r>
            <a:r>
              <a:rPr lang="en-US" baseline="0" dirty="0"/>
              <a:t> Weighted, Big (got one cycle, so it is not a DAG) and edge weight with sufficient variations, set s = 0</a:t>
            </a:r>
            <a:endParaRPr dirty="0"/>
          </a:p>
          <a:p>
            <a:pPr marL="685800" marR="0" lvl="1" indent="-228600" algn="l" rtl="0">
              <a:lnSpc>
                <a:spcPct val="100000"/>
              </a:lnSpc>
              <a:spcBef>
                <a:spcPts val="0"/>
              </a:spcBef>
              <a:spcAft>
                <a:spcPts val="0"/>
              </a:spcAft>
              <a:buClr>
                <a:schemeClr val="dk1"/>
              </a:buClr>
              <a:buSzPts val="1200"/>
              <a:buFont typeface="Calibri"/>
              <a:buAutoNum type="arabicPeriod"/>
            </a:pPr>
            <a:r>
              <a:rPr lang="en-US" dirty="0"/>
              <a:t>Explaining the lazy PQ update idea for the crucial </a:t>
            </a:r>
            <a:r>
              <a:rPr lang="en-US" dirty="0" err="1"/>
              <a:t>DecreaseKey</a:t>
            </a:r>
            <a:r>
              <a:rPr lang="en-US" dirty="0"/>
              <a:t> PQ operation of </a:t>
            </a:r>
            <a:r>
              <a:rPr lang="en-US" dirty="0" err="1"/>
              <a:t>Dijkstra’s</a:t>
            </a:r>
            <a:r>
              <a:rPr lang="en-US" dirty="0"/>
              <a:t> algorithm,</a:t>
            </a:r>
            <a:endParaRPr dirty="0"/>
          </a:p>
          <a:p>
            <a:pPr marL="685800" marR="0" lvl="1" indent="-228600" algn="l" rtl="0">
              <a:lnSpc>
                <a:spcPct val="100000"/>
              </a:lnSpc>
              <a:spcBef>
                <a:spcPts val="0"/>
              </a:spcBef>
              <a:spcAft>
                <a:spcPts val="0"/>
              </a:spcAft>
              <a:buClr>
                <a:schemeClr val="dk1"/>
              </a:buClr>
              <a:buSzPts val="1200"/>
              <a:buFont typeface="Calibri"/>
              <a:buAutoNum type="arabicPeriod"/>
            </a:pPr>
            <a:r>
              <a:rPr lang="en-US" dirty="0"/>
              <a:t>Show that the time complexity is O((V+E) log V) because each vertex and each edge is processed only once (we have used this analysis technique several times) and we use O(log E) priority queue that can be written as O(log V^2) = O(2 log V) = O(log V) per operation;</a:t>
            </a:r>
          </a:p>
          <a:p>
            <a:pPr marL="228600" marR="0" lvl="0" indent="-228600" algn="l" rtl="0">
              <a:lnSpc>
                <a:spcPct val="100000"/>
              </a:lnSpc>
              <a:spcBef>
                <a:spcPts val="0"/>
              </a:spcBef>
              <a:spcAft>
                <a:spcPts val="0"/>
              </a:spcAft>
              <a:buClr>
                <a:schemeClr val="dk1"/>
              </a:buClr>
              <a:buSzPts val="1200"/>
              <a:buFont typeface="Calibri"/>
              <a:buAutoNum type="arabicPeriod"/>
            </a:pPr>
            <a:r>
              <a:rPr lang="en-US" dirty="0"/>
              <a:t>SSSP</a:t>
            </a:r>
            <a:r>
              <a:rPr lang="en-US" baseline="0" dirty="0"/>
              <a:t> on DAG is not that hard, but only applicable for DAG, we can return back to O(V+E) time complexity if the weighted graph is a DAG (negative weight is not a problem :O, no cycle by definition), perhaps just use the same example graph used tonight (Weighted, Big), but delete edge 4-&gt;1, so the weighted graph becomes a DAG</a:t>
            </a:r>
            <a:endParaRPr dirty="0"/>
          </a:p>
          <a:p>
            <a:pPr marL="228600" marR="0" lvl="0" indent="-152400" algn="l" rtl="0">
              <a:lnSpc>
                <a:spcPct val="100000"/>
              </a:lnSpc>
              <a:spcBef>
                <a:spcPts val="0"/>
              </a:spcBef>
              <a:spcAft>
                <a:spcPts val="0"/>
              </a:spcAft>
              <a:buClr>
                <a:schemeClr val="dk1"/>
              </a:buClr>
              <a:buSzPts val="1200"/>
              <a:buFont typeface="Calibri"/>
              <a:buNone/>
            </a:pPr>
            <a:endParaRPr dirty="0"/>
          </a:p>
          <a:p>
            <a:pPr marL="0" marR="0" lvl="0" indent="0" algn="l" rtl="0">
              <a:lnSpc>
                <a:spcPct val="100000"/>
              </a:lnSpc>
              <a:spcBef>
                <a:spcPts val="0"/>
              </a:spcBef>
              <a:spcAft>
                <a:spcPts val="0"/>
              </a:spcAft>
              <a:buClr>
                <a:schemeClr val="dk1"/>
              </a:buClr>
              <a:buSzPts val="1200"/>
              <a:buFont typeface="Calibri"/>
              <a:buNone/>
            </a:pPr>
            <a:r>
              <a:rPr lang="en-US" dirty="0"/>
              <a:t>Not discussed</a:t>
            </a:r>
            <a:endParaRPr dirty="0"/>
          </a:p>
          <a:p>
            <a:pPr marL="228600" marR="0" lvl="0" indent="-228600" algn="l" rtl="0">
              <a:lnSpc>
                <a:spcPct val="100000"/>
              </a:lnSpc>
              <a:spcBef>
                <a:spcPts val="0"/>
              </a:spcBef>
              <a:spcAft>
                <a:spcPts val="0"/>
              </a:spcAft>
              <a:buClr>
                <a:schemeClr val="dk1"/>
              </a:buClr>
              <a:buSzPts val="1200"/>
              <a:buFont typeface="Calibri"/>
              <a:buAutoNum type="arabicPeriod"/>
            </a:pPr>
            <a:r>
              <a:rPr lang="en-US" dirty="0"/>
              <a:t>On the </a:t>
            </a:r>
            <a:r>
              <a:rPr lang="en-US" dirty="0" err="1"/>
              <a:t>Dijstra’s</a:t>
            </a:r>
            <a:r>
              <a:rPr lang="en-US" dirty="0"/>
              <a:t> killer worst case input, the time complexity can be exponential…</a:t>
            </a:r>
            <a:endParaRPr dirty="0"/>
          </a:p>
          <a:p>
            <a:pPr marL="228600" marR="0" lvl="0" indent="-228600" algn="l" rtl="0">
              <a:lnSpc>
                <a:spcPct val="100000"/>
              </a:lnSpc>
              <a:spcBef>
                <a:spcPts val="0"/>
              </a:spcBef>
              <a:spcAft>
                <a:spcPts val="0"/>
              </a:spcAft>
              <a:buClr>
                <a:schemeClr val="dk1"/>
              </a:buClr>
              <a:buSzPts val="1200"/>
              <a:buFont typeface="Calibri"/>
              <a:buAutoNum type="arabicPeriod"/>
            </a:pPr>
            <a:r>
              <a:rPr lang="en-US" dirty="0"/>
              <a:t>We didn’t discuss balanced BST properly, so we don’t use this version in IT5003</a:t>
            </a:r>
            <a:endParaRPr dirty="0"/>
          </a:p>
        </p:txBody>
      </p:sp>
      <p:sp>
        <p:nvSpPr>
          <p:cNvPr id="99" name="Google Shape;99;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 name="Google Shape;105;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106" name="Google Shape;106;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 name="Google Shape;112;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dirty="0"/>
              <a:t>Modified </a:t>
            </a:r>
            <a:r>
              <a:rPr lang="en-US" dirty="0" err="1"/>
              <a:t>Dijkstra’s</a:t>
            </a:r>
            <a:r>
              <a:rPr lang="en-US" dirty="0"/>
              <a:t> time complexity of O((V+E) log V) becomes O(N^2 log N) as the input graph is a complete weighted graph (medium sized, 1000x1000).</a:t>
            </a:r>
            <a:endParaRPr dirty="0"/>
          </a:p>
          <a:p>
            <a:pPr marL="0" marR="0" lvl="0" indent="0" algn="l" rtl="0">
              <a:lnSpc>
                <a:spcPct val="100000"/>
              </a:lnSpc>
              <a:spcBef>
                <a:spcPts val="0"/>
              </a:spcBef>
              <a:spcAft>
                <a:spcPts val="0"/>
              </a:spcAft>
              <a:buClr>
                <a:schemeClr val="dk1"/>
              </a:buClr>
              <a:buSzPts val="1200"/>
              <a:buFont typeface="Calibri"/>
              <a:buNone/>
            </a:pPr>
            <a:r>
              <a:rPr lang="en-US" dirty="0"/>
              <a:t>There is an alternative version of Dijkstra’s on complete weighted graph that can run in faster O(N^2) time, not that hard</a:t>
            </a:r>
            <a:r>
              <a:rPr lang="en-US" baseline="0" dirty="0"/>
              <a:t> to modify (avoid PQ, use O(n) loop to find next min), but a bit longer code than Modified Dijkstra’s…,</a:t>
            </a:r>
            <a:endParaRPr dirty="0"/>
          </a:p>
        </p:txBody>
      </p:sp>
      <p:sp>
        <p:nvSpPr>
          <p:cNvPr id="113" name="Google Shape;113;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11820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1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1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1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1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7"/>
          <p:cNvSpPr>
            <a:spLocks noGrp="1"/>
          </p:cNvSpPr>
          <p:nvPr>
            <p:ph type="pic" idx="2"/>
          </p:nvPr>
        </p:nvSpPr>
        <p:spPr>
          <a:xfrm>
            <a:off x="5183188" y="987425"/>
            <a:ext cx="6172200" cy="4873625"/>
          </a:xfrm>
          <a:prstGeom prst="rect">
            <a:avLst/>
          </a:prstGeom>
          <a:noFill/>
          <a:ln>
            <a:noFill/>
          </a:ln>
        </p:spPr>
      </p:sp>
      <p:sp>
        <p:nvSpPr>
          <p:cNvPr id="68" name="Google Shape;68;p1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visualgo.net/tests"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map.nus.edu.sg/#page=map&amp;long=103.7745824000000000&amp;lat=1.2939822580000000"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hyperlink" Target="https://visualgo.net/en/sssp?slide=8-2" TargetMode="External"/><Relationship Id="rId3" Type="http://schemas.openxmlformats.org/officeDocument/2006/relationships/hyperlink" Target="https://visualgo.net/en/sssp?slide=8" TargetMode="External"/><Relationship Id="rId7" Type="http://schemas.openxmlformats.org/officeDocument/2006/relationships/hyperlink" Target="https://visualgo.net/en/sssp?slide=8-1"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www.quora.com/What-is-the-simplest-intuitive-proof-of-Dijkstra%E2%80%99s-shortest-path-algorithm" TargetMode="External"/><Relationship Id="rId5" Type="http://schemas.openxmlformats.org/officeDocument/2006/relationships/hyperlink" Target="https://visualgo.net/en/sssp?slide=1-6" TargetMode="External"/><Relationship Id="rId10" Type="http://schemas.openxmlformats.org/officeDocument/2006/relationships/hyperlink" Target="https://visualgo.net/en/sssp?slide=7" TargetMode="External"/><Relationship Id="rId4" Type="http://schemas.openxmlformats.org/officeDocument/2006/relationships/hyperlink" Target="https://visualgo.net/en/sssp?slide=6-3" TargetMode="External"/><Relationship Id="rId9" Type="http://schemas.openxmlformats.org/officeDocument/2006/relationships/hyperlink" Target="https://visualgo.net/en/sssp?slide=8-5"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open.kattis.com/problems/shortestpath1"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stevenhalim/cpbook-code/blob/master/ch4/sssp/dijkstra.py"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nus.kattis.com/problems/crosscountry"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Automatic Recording Again</a:t>
            </a:r>
            <a:endParaRPr dirty="0"/>
          </a:p>
        </p:txBody>
      </p:sp>
      <p:sp>
        <p:nvSpPr>
          <p:cNvPr id="89" name="Google Shape;89;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1000"/>
              </a:spcBef>
              <a:spcAft>
                <a:spcPts val="0"/>
              </a:spcAft>
              <a:buClr>
                <a:schemeClr val="dk1"/>
              </a:buClr>
              <a:buSzPts val="1400"/>
              <a:buChar char="•"/>
            </a:pPr>
            <a:r>
              <a:rPr lang="en-US" sz="1600" dirty="0"/>
              <a:t>Session 8a on Wed, 22 Nov 2023 and 8b on Sat 8b on Sat, 25 Nov 2023 are automatically recorded again (yes, confirmed)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Summary of Our 7.5 Weeks (3)</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31721299"/>
              </p:ext>
            </p:extLst>
          </p:nvPr>
        </p:nvGraphicFramePr>
        <p:xfrm>
          <a:off x="292510" y="1530657"/>
          <a:ext cx="11606980" cy="4943886"/>
        </p:xfrm>
        <a:graphic>
          <a:graphicData uri="http://schemas.openxmlformats.org/drawingml/2006/table">
            <a:tbl>
              <a:tblPr firstRow="1" bandRow="1">
                <a:tableStyleId>{5C22544A-7EE6-4342-B048-85BDC9FD1C3A}</a:tableStyleId>
              </a:tblPr>
              <a:tblGrid>
                <a:gridCol w="301088">
                  <a:extLst>
                    <a:ext uri="{9D8B030D-6E8A-4147-A177-3AD203B41FA5}">
                      <a16:colId xmlns:a16="http://schemas.microsoft.com/office/drawing/2014/main" val="13019826"/>
                    </a:ext>
                  </a:extLst>
                </a:gridCol>
                <a:gridCol w="7562260">
                  <a:extLst>
                    <a:ext uri="{9D8B030D-6E8A-4147-A177-3AD203B41FA5}">
                      <a16:colId xmlns:a16="http://schemas.microsoft.com/office/drawing/2014/main" val="3384264571"/>
                    </a:ext>
                  </a:extLst>
                </a:gridCol>
                <a:gridCol w="3743632">
                  <a:extLst>
                    <a:ext uri="{9D8B030D-6E8A-4147-A177-3AD203B41FA5}">
                      <a16:colId xmlns:a16="http://schemas.microsoft.com/office/drawing/2014/main" val="2742660912"/>
                    </a:ext>
                  </a:extLst>
                </a:gridCol>
              </a:tblGrid>
              <a:tr h="370158">
                <a:tc>
                  <a:txBody>
                    <a:bodyPr/>
                    <a:lstStyle/>
                    <a:p>
                      <a:r>
                        <a:rPr lang="en-SG" dirty="0"/>
                        <a:t>W</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SG" dirty="0"/>
                        <a:t>Examinable Topics</a:t>
                      </a:r>
                      <a:endParaRPr lang="en-US" dirty="0"/>
                    </a:p>
                  </a:txBody>
                  <a:tcPr/>
                </a:tc>
                <a:tc>
                  <a:txBody>
                    <a:bodyPr/>
                    <a:lstStyle/>
                    <a:p>
                      <a:r>
                        <a:rPr lang="en-SG" dirty="0"/>
                        <a:t>Not Taught (or in Recitation)</a:t>
                      </a:r>
                      <a:endParaRPr lang="en-US" dirty="0"/>
                    </a:p>
                  </a:txBody>
                  <a:tcPr/>
                </a:tc>
                <a:extLst>
                  <a:ext uri="{0D108BD9-81ED-4DB2-BD59-A6C34878D82A}">
                    <a16:rowId xmlns:a16="http://schemas.microsoft.com/office/drawing/2014/main" val="4156497"/>
                  </a:ext>
                </a:extLst>
              </a:tr>
              <a:tr h="638902">
                <a:tc>
                  <a:txBody>
                    <a:bodyPr/>
                    <a:lstStyle/>
                    <a:p>
                      <a:r>
                        <a:rPr lang="en-SG" sz="1400" dirty="0">
                          <a:solidFill>
                            <a:schemeClr val="bg1">
                              <a:lumMod val="85000"/>
                            </a:schemeClr>
                          </a:solidFill>
                        </a:rPr>
                        <a:t>1</a:t>
                      </a:r>
                      <a:endParaRPr lang="en-US" sz="1400" dirty="0">
                        <a:solidFill>
                          <a:schemeClr val="bg1">
                            <a:lumMod val="85000"/>
                          </a:schemeClr>
                        </a:solidFil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Python review (IT5001) and the usually short coding style</a:t>
                      </a:r>
                    </a:p>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Analysis of Algorithms: O(1), O(log n), O(n), O(n log n), O(n2), O(n3)</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Other “illegal” coding techniques</a:t>
                      </a:r>
                    </a:p>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O(2n), O(n!)-soon, other complexities</a:t>
                      </a:r>
                      <a:endParaRPr lang="en-US" sz="1400" b="0" i="0" u="none" strike="noStrike" cap="none" dirty="0">
                        <a:solidFill>
                          <a:schemeClr val="bg1">
                            <a:lumMod val="85000"/>
                          </a:schemeClr>
                        </a:solidFill>
                        <a:latin typeface="+mn-lt"/>
                        <a:ea typeface="+mn-ea"/>
                        <a:cs typeface="+mn-cs"/>
                        <a:sym typeface="Arial"/>
                      </a:endParaRPr>
                    </a:p>
                  </a:txBody>
                  <a:tcPr/>
                </a:tc>
                <a:extLst>
                  <a:ext uri="{0D108BD9-81ED-4DB2-BD59-A6C34878D82A}">
                    <a16:rowId xmlns:a16="http://schemas.microsoft.com/office/drawing/2014/main" val="2505548269"/>
                  </a:ext>
                </a:extLst>
              </a:tr>
              <a:tr h="638902">
                <a:tc>
                  <a:txBody>
                    <a:bodyPr/>
                    <a:lstStyle/>
                    <a:p>
                      <a:r>
                        <a:rPr lang="en-SG" sz="1400" dirty="0">
                          <a:solidFill>
                            <a:schemeClr val="bg1">
                              <a:lumMod val="85000"/>
                            </a:schemeClr>
                          </a:solidFill>
                        </a:rPr>
                        <a:t>2</a:t>
                      </a:r>
                      <a:endParaRPr lang="en-US" sz="1400" dirty="0">
                        <a:solidFill>
                          <a:schemeClr val="bg1">
                            <a:lumMod val="85000"/>
                          </a:schemeClr>
                        </a:solidFil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Sorting, O(n2) algorithms: Bubble, Selection, Insertion; O(n log n) Merge Sort (a stable sort that is inside Python </a:t>
                      </a:r>
                      <a:r>
                        <a:rPr lang="en-SG" sz="1400" b="0" i="0" u="none" strike="noStrike" cap="none" dirty="0" err="1">
                          <a:solidFill>
                            <a:schemeClr val="bg1">
                              <a:lumMod val="85000"/>
                            </a:schemeClr>
                          </a:solidFill>
                          <a:latin typeface="+mn-lt"/>
                          <a:ea typeface="+mn-ea"/>
                          <a:cs typeface="+mn-cs"/>
                          <a:sym typeface="Arial"/>
                        </a:rPr>
                        <a:t>list.sort</a:t>
                      </a:r>
                      <a:r>
                        <a:rPr lang="en-SG" sz="1400" b="0" i="0" u="none" strike="noStrike" cap="none" dirty="0">
                          <a:solidFill>
                            <a:schemeClr val="bg1">
                              <a:lumMod val="85000"/>
                            </a:schemeClr>
                          </a:solidFill>
                          <a:latin typeface="+mn-lt"/>
                          <a:ea typeface="+mn-ea"/>
                          <a:cs typeface="+mn-cs"/>
                          <a:sym typeface="Arial"/>
                        </a:rPr>
                        <a:t>()); (Randomized) Quick Sort; Special O(</a:t>
                      </a:r>
                      <a:r>
                        <a:rPr lang="en-SG" sz="1400" b="0" i="0" u="none" strike="noStrike" cap="none" dirty="0" err="1">
                          <a:solidFill>
                            <a:schemeClr val="bg1">
                              <a:lumMod val="85000"/>
                            </a:schemeClr>
                          </a:solidFill>
                          <a:latin typeface="+mn-lt"/>
                          <a:ea typeface="+mn-ea"/>
                          <a:cs typeface="+mn-cs"/>
                          <a:sym typeface="Arial"/>
                        </a:rPr>
                        <a:t>n+k</a:t>
                      </a:r>
                      <a:r>
                        <a:rPr lang="en-SG" sz="1400" b="0" i="0" u="none" strike="noStrike" cap="none" dirty="0">
                          <a:solidFill>
                            <a:schemeClr val="bg1">
                              <a:lumMod val="85000"/>
                            </a:schemeClr>
                          </a:solidFill>
                          <a:latin typeface="+mn-lt"/>
                          <a:ea typeface="+mn-ea"/>
                          <a:cs typeface="+mn-cs"/>
                          <a:sym typeface="Arial"/>
                        </a:rPr>
                        <a:t>) Counting Sort</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O(d*(</a:t>
                      </a:r>
                      <a:r>
                        <a:rPr lang="en-SG" sz="1400" b="0" i="0" u="none" strike="noStrike" cap="none" dirty="0" err="1">
                          <a:solidFill>
                            <a:schemeClr val="bg1">
                              <a:lumMod val="85000"/>
                            </a:schemeClr>
                          </a:solidFill>
                          <a:latin typeface="+mn-lt"/>
                          <a:ea typeface="+mn-ea"/>
                          <a:cs typeface="+mn-cs"/>
                          <a:sym typeface="Arial"/>
                        </a:rPr>
                        <a:t>n+k</a:t>
                      </a:r>
                      <a:r>
                        <a:rPr lang="en-SG" sz="1400" b="0" i="0" u="none" strike="noStrike" cap="none" dirty="0">
                          <a:solidFill>
                            <a:schemeClr val="bg1">
                              <a:lumMod val="85000"/>
                            </a:schemeClr>
                          </a:solidFill>
                          <a:latin typeface="+mn-lt"/>
                          <a:ea typeface="+mn-ea"/>
                          <a:cs typeface="+mn-cs"/>
                          <a:sym typeface="Arial"/>
                        </a:rPr>
                        <a:t>)) Radix Sort, Other sorting algorithms</a:t>
                      </a:r>
                      <a:endParaRPr lang="en-US" sz="1400" b="0" i="0" u="none" strike="noStrike" cap="none" dirty="0">
                        <a:solidFill>
                          <a:schemeClr val="bg1">
                            <a:lumMod val="85000"/>
                          </a:schemeClr>
                        </a:solidFill>
                        <a:latin typeface="+mn-lt"/>
                        <a:ea typeface="+mn-ea"/>
                        <a:cs typeface="+mn-cs"/>
                        <a:sym typeface="Arial"/>
                      </a:endParaRPr>
                    </a:p>
                  </a:txBody>
                  <a:tcPr/>
                </a:tc>
                <a:extLst>
                  <a:ext uri="{0D108BD9-81ED-4DB2-BD59-A6C34878D82A}">
                    <a16:rowId xmlns:a16="http://schemas.microsoft.com/office/drawing/2014/main" val="1331376132"/>
                  </a:ext>
                </a:extLst>
              </a:tr>
              <a:tr h="638902">
                <a:tc>
                  <a:txBody>
                    <a:bodyPr/>
                    <a:lstStyle/>
                    <a:p>
                      <a:r>
                        <a:rPr lang="en-SG" sz="1400" dirty="0">
                          <a:solidFill>
                            <a:schemeClr val="bg1">
                              <a:lumMod val="85000"/>
                            </a:schemeClr>
                          </a:solidFill>
                        </a:rPr>
                        <a:t>3</a:t>
                      </a:r>
                      <a:endParaRPr lang="en-US" sz="1400" dirty="0">
                        <a:solidFill>
                          <a:schemeClr val="bg1">
                            <a:lumMod val="85000"/>
                          </a:schemeClr>
                        </a:solidFil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List ADT, Python list, SLL, Stack ADT, Python list as stack, Queue ADT, Python list as queue is slow (alternative: circular queue; 2 stacks), Python </a:t>
                      </a:r>
                      <a:r>
                        <a:rPr lang="en-SG" sz="1400" b="0" i="0" u="none" strike="noStrike" cap="none" dirty="0" err="1">
                          <a:solidFill>
                            <a:schemeClr val="bg1">
                              <a:lumMod val="85000"/>
                            </a:schemeClr>
                          </a:solidFill>
                          <a:latin typeface="+mn-lt"/>
                          <a:ea typeface="+mn-ea"/>
                          <a:cs typeface="+mn-cs"/>
                          <a:sym typeface="Arial"/>
                        </a:rPr>
                        <a:t>deque</a:t>
                      </a:r>
                      <a:r>
                        <a:rPr lang="en-SG" sz="1400" b="0" i="0" u="none" strike="noStrike" cap="none" dirty="0">
                          <a:solidFill>
                            <a:schemeClr val="bg1">
                              <a:lumMod val="85000"/>
                            </a:schemeClr>
                          </a:solidFill>
                          <a:latin typeface="+mn-lt"/>
                          <a:ea typeface="+mn-ea"/>
                          <a:cs typeface="+mn-cs"/>
                          <a:sym typeface="Arial"/>
                        </a:rPr>
                        <a:t> (Doubly Linked List)</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r>
                        <a:rPr lang="en-SG" sz="1400" b="0" i="0" u="none" strike="noStrike" cap="none" dirty="0">
                          <a:solidFill>
                            <a:schemeClr val="bg1">
                              <a:lumMod val="85000"/>
                            </a:schemeClr>
                          </a:solidFill>
                          <a:latin typeface="+mn-lt"/>
                          <a:ea typeface="+mn-ea"/>
                          <a:cs typeface="+mn-cs"/>
                          <a:sym typeface="Arial"/>
                        </a:rPr>
                        <a:t>Details of Python </a:t>
                      </a:r>
                      <a:r>
                        <a:rPr lang="en-SG" sz="1400" b="0" i="0" u="none" strike="noStrike" cap="none" dirty="0" err="1">
                          <a:solidFill>
                            <a:schemeClr val="bg1">
                              <a:lumMod val="85000"/>
                            </a:schemeClr>
                          </a:solidFill>
                          <a:latin typeface="+mn-lt"/>
                          <a:ea typeface="+mn-ea"/>
                          <a:cs typeface="+mn-cs"/>
                          <a:sym typeface="Arial"/>
                        </a:rPr>
                        <a:t>deque</a:t>
                      </a:r>
                      <a:r>
                        <a:rPr lang="en-SG" sz="1400" b="0" i="0" u="none" strike="noStrike" cap="none" dirty="0">
                          <a:solidFill>
                            <a:schemeClr val="bg1">
                              <a:lumMod val="85000"/>
                            </a:schemeClr>
                          </a:solidFill>
                          <a:latin typeface="+mn-lt"/>
                          <a:ea typeface="+mn-ea"/>
                          <a:cs typeface="+mn-cs"/>
                          <a:sym typeface="Arial"/>
                        </a:rPr>
                        <a:t> (</a:t>
                      </a:r>
                      <a:r>
                        <a:rPr lang="en-SG" sz="1400" b="0" i="0" u="none" strike="noStrike" cap="none" dirty="0" err="1">
                          <a:solidFill>
                            <a:schemeClr val="bg1">
                              <a:lumMod val="85000"/>
                            </a:schemeClr>
                          </a:solidFill>
                          <a:latin typeface="+mn-lt"/>
                          <a:ea typeface="+mn-ea"/>
                          <a:cs typeface="+mn-cs"/>
                          <a:sym typeface="Arial"/>
                        </a:rPr>
                        <a:t>esp</a:t>
                      </a:r>
                      <a:r>
                        <a:rPr lang="en-SG" sz="1400" b="0" i="0" u="none" strike="noStrike" cap="none" dirty="0">
                          <a:solidFill>
                            <a:schemeClr val="bg1">
                              <a:lumMod val="85000"/>
                            </a:schemeClr>
                          </a:solidFill>
                          <a:latin typeface="+mn-lt"/>
                          <a:ea typeface="+mn-ea"/>
                          <a:cs typeface="+mn-cs"/>
                          <a:sym typeface="Arial"/>
                        </a:rPr>
                        <a:t> its O(1) [])</a:t>
                      </a:r>
                    </a:p>
                    <a:p>
                      <a:r>
                        <a:rPr lang="en-SG" sz="1400" b="0" i="0" u="none" strike="noStrike" cap="none" dirty="0">
                          <a:solidFill>
                            <a:schemeClr val="bg1">
                              <a:lumMod val="85000"/>
                            </a:schemeClr>
                          </a:solidFill>
                          <a:latin typeface="+mn-lt"/>
                          <a:ea typeface="+mn-ea"/>
                          <a:cs typeface="+mn-cs"/>
                          <a:sym typeface="Arial"/>
                        </a:rPr>
                        <a:t>Other LL problems/techniques</a:t>
                      </a:r>
                      <a:endParaRPr lang="en-US" sz="1400" b="0" i="0" u="none" strike="noStrike" cap="none" dirty="0">
                        <a:solidFill>
                          <a:schemeClr val="bg1">
                            <a:lumMod val="85000"/>
                          </a:schemeClr>
                        </a:solidFill>
                        <a:latin typeface="+mn-lt"/>
                        <a:ea typeface="+mn-ea"/>
                        <a:cs typeface="+mn-cs"/>
                        <a:sym typeface="Arial"/>
                      </a:endParaRPr>
                    </a:p>
                  </a:txBody>
                  <a:tcPr/>
                </a:tc>
                <a:extLst>
                  <a:ext uri="{0D108BD9-81ED-4DB2-BD59-A6C34878D82A}">
                    <a16:rowId xmlns:a16="http://schemas.microsoft.com/office/drawing/2014/main" val="20975794"/>
                  </a:ext>
                </a:extLst>
              </a:tr>
              <a:tr h="638902">
                <a:tc>
                  <a:txBody>
                    <a:bodyPr/>
                    <a:lstStyle/>
                    <a:p>
                      <a:r>
                        <a:rPr lang="en-SG" sz="1400" dirty="0">
                          <a:solidFill>
                            <a:schemeClr val="bg1">
                              <a:lumMod val="85000"/>
                            </a:schemeClr>
                          </a:solidFill>
                        </a:rPr>
                        <a:t>4</a:t>
                      </a:r>
                      <a:endParaRPr lang="en-US" sz="1400" dirty="0">
                        <a:solidFill>
                          <a:schemeClr val="bg1">
                            <a:lumMod val="85000"/>
                          </a:schemeClr>
                        </a:solidFill>
                      </a:endParaRPr>
                    </a:p>
                  </a:txBody>
                  <a:tcPr/>
                </a:tc>
                <a:tc>
                  <a:txBody>
                    <a:bodyPr/>
                    <a:lstStyle/>
                    <a:p>
                      <a:pPr marL="0" algn="l" defTabSz="914400" rtl="0" eaLnBrk="1" latinLnBrk="0" hangingPunct="1"/>
                      <a:r>
                        <a:rPr lang="en-SG" sz="1400" kern="1200" baseline="0" dirty="0">
                          <a:solidFill>
                            <a:schemeClr val="bg1">
                              <a:lumMod val="85000"/>
                            </a:schemeClr>
                          </a:solidFill>
                          <a:latin typeface="+mn-lt"/>
                          <a:ea typeface="+mn-ea"/>
                          <a:cs typeface="+mn-cs"/>
                        </a:rPr>
                        <a:t>Priority Queue ADT, Binary Heap DS, Python </a:t>
                      </a:r>
                      <a:r>
                        <a:rPr lang="en-SG" sz="1400" kern="1200" baseline="0" dirty="0" err="1">
                          <a:solidFill>
                            <a:schemeClr val="bg1">
                              <a:lumMod val="85000"/>
                            </a:schemeClr>
                          </a:solidFill>
                          <a:latin typeface="+mn-lt"/>
                          <a:ea typeface="+mn-ea"/>
                          <a:cs typeface="+mn-cs"/>
                        </a:rPr>
                        <a:t>heapq</a:t>
                      </a:r>
                      <a:endParaRPr lang="en-SG" sz="1400" kern="1200" baseline="0" dirty="0">
                        <a:solidFill>
                          <a:schemeClr val="bg1">
                            <a:lumMod val="85000"/>
                          </a:schemeClr>
                        </a:solidFill>
                        <a:latin typeface="+mn-lt"/>
                        <a:ea typeface="+mn-ea"/>
                        <a:cs typeface="+mn-cs"/>
                      </a:endParaRPr>
                    </a:p>
                    <a:p>
                      <a:pPr marL="0" algn="l" defTabSz="914400" rtl="0" eaLnBrk="1" latinLnBrk="0" hangingPunct="1"/>
                      <a:r>
                        <a:rPr lang="en-SG" sz="1400" kern="1200" baseline="0" dirty="0">
                          <a:solidFill>
                            <a:schemeClr val="bg1">
                              <a:lumMod val="85000"/>
                            </a:schemeClr>
                          </a:solidFill>
                          <a:latin typeface="+mn-lt"/>
                          <a:ea typeface="+mn-ea"/>
                          <a:cs typeface="+mn-cs"/>
                        </a:rPr>
                        <a:t>Create Heap O(n log n) and O(n) version, O(n log n) Heap Sort (or partial sort)</a:t>
                      </a:r>
                      <a:endParaRPr lang="en-US" sz="1400" kern="1200" baseline="0" dirty="0">
                        <a:solidFill>
                          <a:schemeClr val="bg1">
                            <a:lumMod val="85000"/>
                          </a:schemeClr>
                        </a:solidFill>
                        <a:latin typeface="+mn-lt"/>
                        <a:ea typeface="+mn-ea"/>
                        <a:cs typeface="+mn-cs"/>
                      </a:endParaRPr>
                    </a:p>
                  </a:txBody>
                  <a:tcPr/>
                </a:tc>
                <a:tc>
                  <a:txBody>
                    <a:bodyPr/>
                    <a:lstStyle/>
                    <a:p>
                      <a:r>
                        <a:rPr lang="en-SG" sz="1400" dirty="0">
                          <a:solidFill>
                            <a:schemeClr val="bg1">
                              <a:lumMod val="85000"/>
                            </a:schemeClr>
                          </a:solidFill>
                        </a:rPr>
                        <a:t>Other Priority</a:t>
                      </a:r>
                      <a:r>
                        <a:rPr lang="en-SG" sz="1400" baseline="0" dirty="0">
                          <a:solidFill>
                            <a:schemeClr val="bg1">
                              <a:lumMod val="85000"/>
                            </a:schemeClr>
                          </a:solidFill>
                        </a:rPr>
                        <a:t> Queue </a:t>
                      </a:r>
                      <a:r>
                        <a:rPr lang="en-SG" sz="1400" b="0" i="0" u="none" strike="noStrike" cap="none" baseline="0" dirty="0">
                          <a:solidFill>
                            <a:schemeClr val="bg1">
                              <a:lumMod val="85000"/>
                            </a:schemeClr>
                          </a:solidFill>
                          <a:latin typeface="+mn-lt"/>
                          <a:ea typeface="+mn-ea"/>
                          <a:cs typeface="+mn-cs"/>
                          <a:sym typeface="Arial"/>
                        </a:rPr>
                        <a:t>operations + HT</a:t>
                      </a:r>
                    </a:p>
                    <a:p>
                      <a:r>
                        <a:rPr lang="en-SG" sz="1400" b="0" i="0" u="none" strike="noStrike" cap="none" baseline="0" dirty="0">
                          <a:solidFill>
                            <a:schemeClr val="bg1">
                              <a:lumMod val="85000"/>
                            </a:schemeClr>
                          </a:solidFill>
                          <a:latin typeface="+mn-lt"/>
                          <a:ea typeface="+mn-ea"/>
                          <a:cs typeface="+mn-cs"/>
                          <a:sym typeface="Arial"/>
                        </a:rPr>
                        <a:t>Other Binary Heap quirks</a:t>
                      </a:r>
                      <a:endParaRPr lang="en-US" sz="1400" b="0" i="0" u="none" strike="noStrike" cap="none" baseline="0" dirty="0">
                        <a:solidFill>
                          <a:schemeClr val="bg1">
                            <a:lumMod val="85000"/>
                          </a:schemeClr>
                        </a:solidFill>
                        <a:latin typeface="+mn-lt"/>
                        <a:ea typeface="+mn-ea"/>
                        <a:cs typeface="+mn-cs"/>
                        <a:sym typeface="Arial"/>
                      </a:endParaRPr>
                    </a:p>
                  </a:txBody>
                  <a:tcPr/>
                </a:tc>
                <a:extLst>
                  <a:ext uri="{0D108BD9-81ED-4DB2-BD59-A6C34878D82A}">
                    <a16:rowId xmlns:a16="http://schemas.microsoft.com/office/drawing/2014/main" val="3001724330"/>
                  </a:ext>
                </a:extLst>
              </a:tr>
              <a:tr h="638902">
                <a:tc>
                  <a:txBody>
                    <a:bodyPr/>
                    <a:lstStyle/>
                    <a:p>
                      <a:r>
                        <a:rPr lang="en-SG" sz="1400" dirty="0">
                          <a:solidFill>
                            <a:schemeClr val="bg1">
                              <a:lumMod val="85000"/>
                            </a:schemeClr>
                          </a:solidFill>
                        </a:rPr>
                        <a:t>5</a:t>
                      </a:r>
                      <a:endParaRPr lang="en-US" sz="1400" dirty="0">
                        <a:solidFill>
                          <a:schemeClr val="bg1">
                            <a:lumMod val="85000"/>
                          </a:schemeClr>
                        </a:solidFill>
                      </a:endParaRPr>
                    </a:p>
                  </a:txBody>
                  <a:tcPr/>
                </a:tc>
                <a:tc>
                  <a:txBody>
                    <a:bodyPr/>
                    <a:lstStyle/>
                    <a:p>
                      <a:pPr marL="0" algn="l" defTabSz="914400" rtl="0" eaLnBrk="1" latinLnBrk="0" hangingPunct="1"/>
                      <a:r>
                        <a:rPr lang="en-SG" sz="1400" kern="1200" baseline="0" dirty="0">
                          <a:solidFill>
                            <a:schemeClr val="bg1">
                              <a:lumMod val="85000"/>
                            </a:schemeClr>
                          </a:solidFill>
                          <a:latin typeface="+mn-lt"/>
                          <a:ea typeface="+mn-ea"/>
                          <a:cs typeface="+mn-cs"/>
                        </a:rPr>
                        <a:t>Table ADT, </a:t>
                      </a:r>
                      <a:r>
                        <a:rPr lang="en-SG" sz="1400" b="0" i="0" u="none" strike="noStrike" kern="1200" cap="none" baseline="0" dirty="0">
                          <a:solidFill>
                            <a:schemeClr val="bg1">
                              <a:lumMod val="85000"/>
                            </a:schemeClr>
                          </a:solidFill>
                          <a:latin typeface="+mn-lt"/>
                          <a:ea typeface="+mn-ea"/>
                          <a:cs typeface="+mn-cs"/>
                          <a:sym typeface="Arial"/>
                        </a:rPr>
                        <a:t>DAT, basic hashing, Separate Chaining, Python set/</a:t>
                      </a:r>
                      <a:r>
                        <a:rPr lang="en-SG" sz="1400" b="0" i="0" u="none" strike="noStrike" kern="1200" cap="none" baseline="0" dirty="0" err="1">
                          <a:solidFill>
                            <a:schemeClr val="bg1">
                              <a:lumMod val="85000"/>
                            </a:schemeClr>
                          </a:solidFill>
                          <a:latin typeface="+mn-lt"/>
                          <a:ea typeface="+mn-ea"/>
                          <a:cs typeface="+mn-cs"/>
                          <a:sym typeface="Arial"/>
                        </a:rPr>
                        <a:t>dict</a:t>
                      </a:r>
                      <a:r>
                        <a:rPr lang="en-SG" sz="1400" b="0" i="0" u="none" strike="noStrike" kern="1200" cap="none" baseline="0" dirty="0">
                          <a:solidFill>
                            <a:schemeClr val="bg1">
                              <a:lumMod val="85000"/>
                            </a:schemeClr>
                          </a:solidFill>
                          <a:latin typeface="+mn-lt"/>
                          <a:ea typeface="+mn-ea"/>
                          <a:cs typeface="+mn-cs"/>
                          <a:sym typeface="Arial"/>
                        </a:rPr>
                        <a:t>/</a:t>
                      </a:r>
                      <a:r>
                        <a:rPr lang="en-SG" sz="1400" b="0" i="0" u="none" strike="noStrike" kern="1200" cap="none" baseline="0" dirty="0" err="1">
                          <a:solidFill>
                            <a:schemeClr val="bg1">
                              <a:lumMod val="85000"/>
                            </a:schemeClr>
                          </a:solidFill>
                          <a:latin typeface="+mn-lt"/>
                          <a:ea typeface="+mn-ea"/>
                          <a:cs typeface="+mn-cs"/>
                          <a:sym typeface="Arial"/>
                        </a:rPr>
                        <a:t>defaultdict</a:t>
                      </a:r>
                      <a:r>
                        <a:rPr lang="en-SG" sz="1400" b="0" i="0" u="none" strike="noStrike" kern="1200" cap="none" baseline="0" dirty="0">
                          <a:solidFill>
                            <a:schemeClr val="bg1">
                              <a:lumMod val="85000"/>
                            </a:schemeClr>
                          </a:solidFill>
                          <a:latin typeface="+mn-lt"/>
                          <a:ea typeface="+mn-ea"/>
                          <a:cs typeface="+mn-cs"/>
                          <a:sym typeface="Arial"/>
                        </a:rPr>
                        <a:t>/Counter</a:t>
                      </a:r>
                    </a:p>
                    <a:p>
                      <a:r>
                        <a:rPr lang="en-SG" sz="1400" b="0" i="0" u="none" strike="noStrike" kern="1200" cap="none" baseline="0" dirty="0">
                          <a:solidFill>
                            <a:schemeClr val="bg1">
                              <a:lumMod val="85000"/>
                            </a:schemeClr>
                          </a:solidFill>
                          <a:latin typeface="+mn-lt"/>
                          <a:ea typeface="+mn-ea"/>
                          <a:cs typeface="+mn-cs"/>
                          <a:sym typeface="Arial"/>
                        </a:rPr>
                        <a:t>Alt Table ADT, Binary Search Tree (not necessarily balanced), no library (random build)</a:t>
                      </a:r>
                      <a:endParaRPr lang="en-US" sz="1400" b="0" i="0" u="none" strike="noStrike" kern="1200" cap="none" baseline="0" dirty="0">
                        <a:solidFill>
                          <a:schemeClr val="bg1">
                            <a:lumMod val="85000"/>
                          </a:schemeClr>
                        </a:solidFill>
                        <a:latin typeface="+mn-lt"/>
                        <a:ea typeface="+mn-ea"/>
                        <a:cs typeface="+mn-cs"/>
                        <a:sym typeface="Arial"/>
                      </a:endParaRPr>
                    </a:p>
                  </a:txBody>
                  <a:tcPr/>
                </a:tc>
                <a:tc>
                  <a:txBody>
                    <a:bodyPr/>
                    <a:lstStyle/>
                    <a:p>
                      <a:r>
                        <a:rPr lang="en-SG" sz="1400" b="0" i="0" u="none" strike="noStrike" cap="none" baseline="0" dirty="0">
                          <a:solidFill>
                            <a:schemeClr val="bg1">
                              <a:lumMod val="85000"/>
                            </a:schemeClr>
                          </a:solidFill>
                          <a:latin typeface="+mn-lt"/>
                          <a:ea typeface="+mn-ea"/>
                          <a:cs typeface="+mn-cs"/>
                          <a:sym typeface="Arial"/>
                        </a:rPr>
                        <a:t>Harder stuffs about Hash Table: QP, DH, </a:t>
                      </a:r>
                      <a:r>
                        <a:rPr lang="en-SG" sz="1400" b="0" i="0" u="none" strike="noStrike" cap="none" baseline="0" dirty="0" err="1">
                          <a:solidFill>
                            <a:schemeClr val="bg1">
                              <a:lumMod val="85000"/>
                            </a:schemeClr>
                          </a:solidFill>
                          <a:latin typeface="+mn-lt"/>
                          <a:ea typeface="+mn-ea"/>
                          <a:cs typeface="+mn-cs"/>
                          <a:sym typeface="Arial"/>
                        </a:rPr>
                        <a:t>etc</a:t>
                      </a:r>
                      <a:endParaRPr lang="en-SG" sz="1400" b="0" i="0" u="none" strike="noStrike" cap="none" baseline="0" dirty="0">
                        <a:solidFill>
                          <a:schemeClr val="bg1">
                            <a:lumMod val="85000"/>
                          </a:schemeClr>
                        </a:solidFill>
                        <a:latin typeface="+mn-lt"/>
                        <a:ea typeface="+mn-ea"/>
                        <a:cs typeface="+mn-cs"/>
                        <a:sym typeface="Arial"/>
                      </a:endParaRPr>
                    </a:p>
                    <a:p>
                      <a:r>
                        <a:rPr lang="en-SG" sz="1400" b="0" i="0" u="none" strike="noStrike" cap="none" baseline="0" dirty="0">
                          <a:solidFill>
                            <a:schemeClr val="bg1">
                              <a:lumMod val="85000"/>
                            </a:schemeClr>
                          </a:solidFill>
                          <a:latin typeface="+mn-lt"/>
                          <a:ea typeface="+mn-ea"/>
                          <a:cs typeface="+mn-cs"/>
                          <a:sym typeface="Arial"/>
                        </a:rPr>
                        <a:t>Self-balancing BST (AVL)+harder operations</a:t>
                      </a:r>
                      <a:endParaRPr lang="en-US" sz="1400" b="0" i="0" u="none" strike="noStrike" cap="none" baseline="0" dirty="0">
                        <a:solidFill>
                          <a:schemeClr val="bg1">
                            <a:lumMod val="85000"/>
                          </a:schemeClr>
                        </a:solidFill>
                        <a:latin typeface="+mn-lt"/>
                        <a:ea typeface="+mn-ea"/>
                        <a:cs typeface="+mn-cs"/>
                        <a:sym typeface="Arial"/>
                      </a:endParaRPr>
                    </a:p>
                  </a:txBody>
                  <a:tcPr/>
                </a:tc>
                <a:extLst>
                  <a:ext uri="{0D108BD9-81ED-4DB2-BD59-A6C34878D82A}">
                    <a16:rowId xmlns:a16="http://schemas.microsoft.com/office/drawing/2014/main" val="2749297428"/>
                  </a:ext>
                </a:extLst>
              </a:tr>
              <a:tr h="370158">
                <a:tc>
                  <a:txBody>
                    <a:bodyPr/>
                    <a:lstStyle/>
                    <a:p>
                      <a:r>
                        <a:rPr lang="en-SG" sz="1400" dirty="0"/>
                        <a:t>6</a:t>
                      </a:r>
                      <a:endParaRPr lang="en-US" sz="1400" dirty="0"/>
                    </a:p>
                  </a:txBody>
                  <a:tcPr/>
                </a:tc>
                <a:tc>
                  <a:txBody>
                    <a:bodyPr/>
                    <a:lstStyle/>
                    <a:p>
                      <a:r>
                        <a:rPr lang="en-SG" sz="1400" dirty="0"/>
                        <a:t>Graph,</a:t>
                      </a:r>
                      <a:r>
                        <a:rPr lang="en-SG" sz="1400" baseline="0" dirty="0"/>
                        <a:t> basic graph theory, 3 graph DS: </a:t>
                      </a:r>
                      <a:r>
                        <a:rPr lang="en-SG" sz="1400" b="1" baseline="0" dirty="0"/>
                        <a:t>AM/AL/EL </a:t>
                      </a:r>
                      <a:r>
                        <a:rPr lang="en-SG" sz="1400" b="0" baseline="0" dirty="0"/>
                        <a:t>(or implicit)</a:t>
                      </a:r>
                      <a:r>
                        <a:rPr lang="en-SG" sz="1400" baseline="0" dirty="0"/>
                        <a:t>, simple graph DS applications</a:t>
                      </a:r>
                      <a:endParaRPr lang="en-US" sz="1400" dirty="0"/>
                    </a:p>
                  </a:txBody>
                  <a:tcPr/>
                </a:tc>
                <a:tc>
                  <a:txBody>
                    <a:bodyPr/>
                    <a:lstStyle/>
                    <a:p>
                      <a:r>
                        <a:rPr lang="en-SG" dirty="0"/>
                        <a:t>Other rare special graph(s)</a:t>
                      </a:r>
                      <a:r>
                        <a:rPr lang="en-SG" baseline="0" dirty="0"/>
                        <a:t> (</a:t>
                      </a:r>
                      <a:r>
                        <a:rPr lang="en-SG" dirty="0" err="1"/>
                        <a:t>DSes</a:t>
                      </a:r>
                      <a:r>
                        <a:rPr lang="en-SG" dirty="0"/>
                        <a:t>)</a:t>
                      </a:r>
                      <a:endParaRPr lang="en-US" dirty="0"/>
                    </a:p>
                  </a:txBody>
                  <a:tcPr/>
                </a:tc>
                <a:extLst>
                  <a:ext uri="{0D108BD9-81ED-4DB2-BD59-A6C34878D82A}">
                    <a16:rowId xmlns:a16="http://schemas.microsoft.com/office/drawing/2014/main" val="3756344018"/>
                  </a:ext>
                </a:extLst>
              </a:tr>
              <a:tr h="638902">
                <a:tc>
                  <a:txBody>
                    <a:bodyPr/>
                    <a:lstStyle/>
                    <a:p>
                      <a:r>
                        <a:rPr lang="en-SG" sz="1400" dirty="0"/>
                        <a:t>7</a:t>
                      </a:r>
                      <a:endParaRPr lang="en-US" sz="1400" dirty="0"/>
                    </a:p>
                  </a:txBody>
                  <a:tcPr/>
                </a:tc>
                <a:tc>
                  <a:txBody>
                    <a:bodyPr/>
                    <a:lstStyle/>
                    <a:p>
                      <a:r>
                        <a:rPr lang="en-SG" dirty="0">
                          <a:solidFill>
                            <a:schemeClr val="tx1"/>
                          </a:solidFill>
                        </a:rPr>
                        <a:t>Graph Traversal: DFS, BFS, reachability test, printing path, finding CCs/flood</a:t>
                      </a:r>
                      <a:r>
                        <a:rPr lang="en-SG" baseline="0" dirty="0">
                          <a:solidFill>
                            <a:schemeClr val="tx1"/>
                          </a:solidFill>
                        </a:rPr>
                        <a:t> fill (2d implicit graph), cycle check, topological sorting of a DAG, SSSP1: BFS, </a:t>
                      </a:r>
                      <a:r>
                        <a:rPr lang="en-SG" b="1" baseline="0" dirty="0">
                          <a:solidFill>
                            <a:schemeClr val="tx1"/>
                          </a:solidFill>
                        </a:rPr>
                        <a:t>all custom algorithms</a:t>
                      </a:r>
                      <a:endParaRPr lang="en-US" b="1" dirty="0">
                        <a:solidFill>
                          <a:schemeClr val="tx1"/>
                        </a:solidFill>
                      </a:endParaRPr>
                    </a:p>
                  </a:txBody>
                  <a:tcPr/>
                </a:tc>
                <a:tc>
                  <a:txBody>
                    <a:bodyPr/>
                    <a:lstStyle/>
                    <a:p>
                      <a:r>
                        <a:rPr lang="en-SG" sz="1400" dirty="0"/>
                        <a:t>DFS/BFS have </a:t>
                      </a:r>
                      <a:r>
                        <a:rPr lang="en-SG" sz="1400" baseline="0" dirty="0"/>
                        <a:t>other (harder) apps: Bipartite-check, SCC, cut vertex/bridge, 2-SAT, </a:t>
                      </a:r>
                      <a:r>
                        <a:rPr lang="en-SG" sz="1400" baseline="0" dirty="0" err="1"/>
                        <a:t>etc</a:t>
                      </a:r>
                      <a:endParaRPr lang="en-US" sz="1400" dirty="0"/>
                    </a:p>
                  </a:txBody>
                  <a:tcPr/>
                </a:tc>
                <a:extLst>
                  <a:ext uri="{0D108BD9-81ED-4DB2-BD59-A6C34878D82A}">
                    <a16:rowId xmlns:a16="http://schemas.microsoft.com/office/drawing/2014/main" val="2830065569"/>
                  </a:ext>
                </a:extLst>
              </a:tr>
              <a:tr h="370158">
                <a:tc>
                  <a:txBody>
                    <a:bodyPr/>
                    <a:lstStyle/>
                    <a:p>
                      <a:r>
                        <a:rPr lang="en-SG" sz="1400" dirty="0"/>
                        <a:t>8</a:t>
                      </a:r>
                      <a:endParaRPr lang="en-US" sz="1400" dirty="0"/>
                    </a:p>
                  </a:txBody>
                  <a:tcPr/>
                </a:tc>
                <a:tc>
                  <a:txBody>
                    <a:bodyPr/>
                    <a:lstStyle/>
                    <a:p>
                      <a:r>
                        <a:rPr lang="en-SG" sz="1400" dirty="0"/>
                        <a:t>SSSP2: BFS/</a:t>
                      </a:r>
                      <a:r>
                        <a:rPr lang="en-SG" sz="1400" dirty="0" err="1"/>
                        <a:t>Dijkstra’s</a:t>
                      </a:r>
                      <a:r>
                        <a:rPr lang="en-SG" sz="1400" dirty="0"/>
                        <a:t> for unweighted/weighted graph, </a:t>
                      </a:r>
                      <a:r>
                        <a:rPr lang="en-SG" sz="1400" baseline="0" dirty="0"/>
                        <a:t>respectively, </a:t>
                      </a:r>
                      <a:r>
                        <a:rPr lang="en-SG" sz="1400" b="0" baseline="0" dirty="0"/>
                        <a:t>on DAG (</a:t>
                      </a:r>
                      <a:r>
                        <a:rPr lang="en-SG" sz="1400" b="0" baseline="0" dirty="0" err="1"/>
                        <a:t>toposort</a:t>
                      </a:r>
                      <a:r>
                        <a:rPr lang="en-SG" sz="1400" b="0" baseline="0" dirty="0"/>
                        <a:t>/DP)</a:t>
                      </a:r>
                      <a:endParaRPr lang="en-US" sz="1400" b="0" dirty="0"/>
                    </a:p>
                  </a:txBody>
                  <a:tcPr/>
                </a:tc>
                <a:tc>
                  <a:txBody>
                    <a:bodyPr/>
                    <a:lstStyle/>
                    <a:p>
                      <a:r>
                        <a:rPr lang="en-SG" sz="1400" dirty="0"/>
                        <a:t>Other harder SSSP variants:</a:t>
                      </a:r>
                      <a:r>
                        <a:rPr lang="en-SG" sz="1400" baseline="0" dirty="0"/>
                        <a:t> -</a:t>
                      </a:r>
                      <a:r>
                        <a:rPr lang="en-SG" sz="1400" baseline="0" dirty="0" err="1"/>
                        <a:t>ve</a:t>
                      </a:r>
                      <a:r>
                        <a:rPr lang="en-SG" sz="1400" baseline="0" dirty="0"/>
                        <a:t> weight, </a:t>
                      </a:r>
                      <a:r>
                        <a:rPr lang="en-SG" sz="1400" baseline="0" dirty="0" err="1"/>
                        <a:t>etc</a:t>
                      </a:r>
                      <a:endParaRPr lang="en-US" sz="1400" dirty="0"/>
                    </a:p>
                  </a:txBody>
                  <a:tcPr/>
                </a:tc>
                <a:extLst>
                  <a:ext uri="{0D108BD9-81ED-4DB2-BD59-A6C34878D82A}">
                    <a16:rowId xmlns:a16="http://schemas.microsoft.com/office/drawing/2014/main" val="4171685544"/>
                  </a:ext>
                </a:extLst>
              </a:tr>
            </a:tbl>
          </a:graphicData>
        </a:graphic>
      </p:graphicFrame>
    </p:spTree>
    <p:extLst>
      <p:ext uri="{BB962C8B-B14F-4D97-AF65-F5344CB8AC3E}">
        <p14:creationId xmlns:p14="http://schemas.microsoft.com/office/powerpoint/2010/main" val="539734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Summary of Our 7.5 Weeks (4)</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939655083"/>
              </p:ext>
            </p:extLst>
          </p:nvPr>
        </p:nvGraphicFramePr>
        <p:xfrm>
          <a:off x="292510" y="1530657"/>
          <a:ext cx="11606980" cy="4943886"/>
        </p:xfrm>
        <a:graphic>
          <a:graphicData uri="http://schemas.openxmlformats.org/drawingml/2006/table">
            <a:tbl>
              <a:tblPr firstRow="1" bandRow="1">
                <a:tableStyleId>{5C22544A-7EE6-4342-B048-85BDC9FD1C3A}</a:tableStyleId>
              </a:tblPr>
              <a:tblGrid>
                <a:gridCol w="301088">
                  <a:extLst>
                    <a:ext uri="{9D8B030D-6E8A-4147-A177-3AD203B41FA5}">
                      <a16:colId xmlns:a16="http://schemas.microsoft.com/office/drawing/2014/main" val="13019826"/>
                    </a:ext>
                  </a:extLst>
                </a:gridCol>
                <a:gridCol w="7562260">
                  <a:extLst>
                    <a:ext uri="{9D8B030D-6E8A-4147-A177-3AD203B41FA5}">
                      <a16:colId xmlns:a16="http://schemas.microsoft.com/office/drawing/2014/main" val="3384264571"/>
                    </a:ext>
                  </a:extLst>
                </a:gridCol>
                <a:gridCol w="3743632">
                  <a:extLst>
                    <a:ext uri="{9D8B030D-6E8A-4147-A177-3AD203B41FA5}">
                      <a16:colId xmlns:a16="http://schemas.microsoft.com/office/drawing/2014/main" val="2742660912"/>
                    </a:ext>
                  </a:extLst>
                </a:gridCol>
              </a:tblGrid>
              <a:tr h="370158">
                <a:tc>
                  <a:txBody>
                    <a:bodyPr/>
                    <a:lstStyle/>
                    <a:p>
                      <a:r>
                        <a:rPr lang="en-SG" dirty="0"/>
                        <a:t>W</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SG" dirty="0"/>
                        <a:t>Examinable Topics</a:t>
                      </a:r>
                      <a:endParaRPr lang="en-US" dirty="0"/>
                    </a:p>
                  </a:txBody>
                  <a:tcPr/>
                </a:tc>
                <a:tc>
                  <a:txBody>
                    <a:bodyPr/>
                    <a:lstStyle/>
                    <a:p>
                      <a:r>
                        <a:rPr lang="en-SG" dirty="0"/>
                        <a:t>Not Taught (or in Recitation)</a:t>
                      </a:r>
                      <a:endParaRPr lang="en-US" dirty="0"/>
                    </a:p>
                  </a:txBody>
                  <a:tcPr/>
                </a:tc>
                <a:extLst>
                  <a:ext uri="{0D108BD9-81ED-4DB2-BD59-A6C34878D82A}">
                    <a16:rowId xmlns:a16="http://schemas.microsoft.com/office/drawing/2014/main" val="4156497"/>
                  </a:ext>
                </a:extLst>
              </a:tr>
              <a:tr h="638902">
                <a:tc>
                  <a:txBody>
                    <a:bodyPr/>
                    <a:lstStyle/>
                    <a:p>
                      <a:r>
                        <a:rPr lang="en-SG" dirty="0">
                          <a:solidFill>
                            <a:schemeClr val="tx1"/>
                          </a:solidFill>
                        </a:rPr>
                        <a:t>1</a:t>
                      </a:r>
                      <a:endParaRPr lang="en-US" dirty="0">
                        <a:solidFill>
                          <a:schemeClr val="tx1"/>
                        </a:solidFill>
                      </a:endParaRPr>
                    </a:p>
                  </a:txBody>
                  <a:tcPr/>
                </a:tc>
                <a:tc>
                  <a:txBody>
                    <a:bodyPr/>
                    <a:lstStyle/>
                    <a:p>
                      <a:r>
                        <a:rPr lang="en-SG" dirty="0"/>
                        <a:t>Python review (IT5001)</a:t>
                      </a:r>
                      <a:r>
                        <a:rPr lang="en-SG" baseline="0" dirty="0"/>
                        <a:t> and the usually short coding style</a:t>
                      </a:r>
                      <a:endParaRPr lang="en-SG" dirty="0"/>
                    </a:p>
                    <a:p>
                      <a:r>
                        <a:rPr lang="en-SG" dirty="0"/>
                        <a:t>Analysis</a:t>
                      </a:r>
                      <a:r>
                        <a:rPr lang="en-SG" baseline="0" dirty="0"/>
                        <a:t> of Algorithms: O(1), O(log n), O(n), O(n log n), O(n</a:t>
                      </a:r>
                      <a:r>
                        <a:rPr lang="en-SG" baseline="30000" dirty="0"/>
                        <a:t>2</a:t>
                      </a:r>
                      <a:r>
                        <a:rPr lang="en-SG" baseline="0" dirty="0"/>
                        <a:t>), O(n</a:t>
                      </a:r>
                      <a:r>
                        <a:rPr lang="en-SG" baseline="30000" dirty="0"/>
                        <a:t>3</a:t>
                      </a:r>
                      <a:r>
                        <a:rPr lang="en-SG" baseline="0" dirty="0"/>
                        <a:t>)</a:t>
                      </a:r>
                      <a:endParaRPr lang="en-US" dirty="0"/>
                    </a:p>
                  </a:txBody>
                  <a:tcPr/>
                </a:tc>
                <a:tc>
                  <a:txBody>
                    <a:bodyPr/>
                    <a:lstStyle/>
                    <a:p>
                      <a:r>
                        <a:rPr lang="en-SG" dirty="0"/>
                        <a:t>Other “illegal” coding</a:t>
                      </a:r>
                      <a:r>
                        <a:rPr lang="en-SG" baseline="0" dirty="0"/>
                        <a:t> techniques</a:t>
                      </a:r>
                    </a:p>
                    <a:p>
                      <a:r>
                        <a:rPr lang="en-SG" baseline="0" dirty="0"/>
                        <a:t>O(2</a:t>
                      </a:r>
                      <a:r>
                        <a:rPr lang="en-SG" baseline="30000" dirty="0"/>
                        <a:t>n</a:t>
                      </a:r>
                      <a:r>
                        <a:rPr lang="en-SG" baseline="0" dirty="0"/>
                        <a:t>), </a:t>
                      </a:r>
                      <a:r>
                        <a:rPr lang="en-SG" sz="1400" b="0" i="0" u="none" strike="noStrike" cap="none" dirty="0">
                          <a:solidFill>
                            <a:schemeClr val="dk1"/>
                          </a:solidFill>
                          <a:latin typeface="+mn-lt"/>
                          <a:ea typeface="+mn-ea"/>
                          <a:cs typeface="+mn-cs"/>
                          <a:sym typeface="Arial"/>
                        </a:rPr>
                        <a:t>O(n!)-soon,</a:t>
                      </a:r>
                      <a:r>
                        <a:rPr lang="en-SG" baseline="0" dirty="0"/>
                        <a:t> other complexities</a:t>
                      </a:r>
                      <a:endParaRPr lang="en-US" dirty="0"/>
                    </a:p>
                  </a:txBody>
                  <a:tcPr/>
                </a:tc>
                <a:extLst>
                  <a:ext uri="{0D108BD9-81ED-4DB2-BD59-A6C34878D82A}">
                    <a16:rowId xmlns:a16="http://schemas.microsoft.com/office/drawing/2014/main" val="2505548269"/>
                  </a:ext>
                </a:extLst>
              </a:tr>
              <a:tr h="638902">
                <a:tc>
                  <a:txBody>
                    <a:bodyPr/>
                    <a:lstStyle/>
                    <a:p>
                      <a:r>
                        <a:rPr lang="en-SG" dirty="0">
                          <a:solidFill>
                            <a:schemeClr val="tx1"/>
                          </a:solidFill>
                        </a:rPr>
                        <a:t>2</a:t>
                      </a:r>
                      <a:endParaRPr lang="en-US" dirty="0">
                        <a:solidFill>
                          <a:schemeClr val="tx1"/>
                        </a:solidFill>
                      </a:endParaRPr>
                    </a:p>
                  </a:txBody>
                  <a:tcPr/>
                </a:tc>
                <a:tc>
                  <a:txBody>
                    <a:bodyPr/>
                    <a:lstStyle/>
                    <a:p>
                      <a:r>
                        <a:rPr lang="en-SG" dirty="0"/>
                        <a:t>Sorting, </a:t>
                      </a:r>
                      <a:r>
                        <a:rPr lang="en-SG" baseline="0" dirty="0"/>
                        <a:t>O(n</a:t>
                      </a:r>
                      <a:r>
                        <a:rPr lang="en-SG" baseline="30000" dirty="0"/>
                        <a:t>2</a:t>
                      </a:r>
                      <a:r>
                        <a:rPr lang="en-SG" baseline="0" dirty="0"/>
                        <a:t>) algorithms: Bubble, Selection, Insertion; O(n log n) Merge Sort (a stable sort that is inside </a:t>
                      </a:r>
                      <a:r>
                        <a:rPr lang="en-SG" b="1" baseline="0" dirty="0"/>
                        <a:t>Python </a:t>
                      </a:r>
                      <a:r>
                        <a:rPr lang="en-SG" b="1" baseline="0" dirty="0" err="1"/>
                        <a:t>list.sort</a:t>
                      </a:r>
                      <a:r>
                        <a:rPr lang="en-SG" b="1" baseline="0" dirty="0"/>
                        <a:t>()</a:t>
                      </a:r>
                      <a:r>
                        <a:rPr lang="en-SG" b="0" baseline="0" dirty="0"/>
                        <a:t>)</a:t>
                      </a:r>
                      <a:r>
                        <a:rPr lang="en-SG" baseline="0" dirty="0"/>
                        <a:t>; (Randomized) Quick Sort; Special O(</a:t>
                      </a:r>
                      <a:r>
                        <a:rPr lang="en-SG" baseline="0" dirty="0" err="1"/>
                        <a:t>n+k</a:t>
                      </a:r>
                      <a:r>
                        <a:rPr lang="en-SG" baseline="0" dirty="0"/>
                        <a:t>) Counting Sort</a:t>
                      </a:r>
                      <a:endParaRPr lang="en-US" dirty="0"/>
                    </a:p>
                  </a:txBody>
                  <a:tcPr/>
                </a:tc>
                <a:tc>
                  <a:txBody>
                    <a:bodyPr/>
                    <a:lstStyle/>
                    <a:p>
                      <a:r>
                        <a:rPr lang="en-SG" baseline="0" dirty="0"/>
                        <a:t>O(d*(</a:t>
                      </a:r>
                      <a:r>
                        <a:rPr lang="en-SG" baseline="0" dirty="0" err="1"/>
                        <a:t>n+k</a:t>
                      </a:r>
                      <a:r>
                        <a:rPr lang="en-SG" baseline="0" dirty="0"/>
                        <a:t>)) Radix Sort, </a:t>
                      </a:r>
                      <a:r>
                        <a:rPr lang="en-SG" dirty="0"/>
                        <a:t>Other </a:t>
                      </a:r>
                      <a:r>
                        <a:rPr lang="en-SG" baseline="0" dirty="0"/>
                        <a:t>sorting algorithms</a:t>
                      </a:r>
                      <a:endParaRPr lang="en-US" dirty="0"/>
                    </a:p>
                  </a:txBody>
                  <a:tcPr/>
                </a:tc>
                <a:extLst>
                  <a:ext uri="{0D108BD9-81ED-4DB2-BD59-A6C34878D82A}">
                    <a16:rowId xmlns:a16="http://schemas.microsoft.com/office/drawing/2014/main" val="1331376132"/>
                  </a:ext>
                </a:extLst>
              </a:tr>
              <a:tr h="638902">
                <a:tc>
                  <a:txBody>
                    <a:bodyPr/>
                    <a:lstStyle/>
                    <a:p>
                      <a:r>
                        <a:rPr lang="en-SG" dirty="0">
                          <a:solidFill>
                            <a:schemeClr val="tx1"/>
                          </a:solidFill>
                        </a:rPr>
                        <a:t>3</a:t>
                      </a:r>
                      <a:endParaRPr lang="en-US" dirty="0">
                        <a:solidFill>
                          <a:schemeClr val="tx1"/>
                        </a:solidFill>
                      </a:endParaRPr>
                    </a:p>
                  </a:txBody>
                  <a:tcPr/>
                </a:tc>
                <a:tc>
                  <a:txBody>
                    <a:bodyPr/>
                    <a:lstStyle/>
                    <a:p>
                      <a:r>
                        <a:rPr lang="en-SG" sz="1400" dirty="0"/>
                        <a:t>List</a:t>
                      </a:r>
                      <a:r>
                        <a:rPr lang="en-SG" sz="1400" baseline="0" dirty="0"/>
                        <a:t> ADT, Python </a:t>
                      </a:r>
                      <a:r>
                        <a:rPr lang="en-SG" sz="1400" b="1" baseline="0" dirty="0"/>
                        <a:t>list</a:t>
                      </a:r>
                      <a:r>
                        <a:rPr lang="en-SG" sz="1400" baseline="0" dirty="0"/>
                        <a:t>, SLL, Stack ADT, Python </a:t>
                      </a:r>
                      <a:r>
                        <a:rPr lang="en-SG" sz="1400" b="1" baseline="0" dirty="0"/>
                        <a:t>list</a:t>
                      </a:r>
                      <a:r>
                        <a:rPr lang="en-SG" sz="1400" baseline="0" dirty="0"/>
                        <a:t> as stack, Queue ADT, Python list as queue is slow (alternative: circular queue; 2 stacks), Python </a:t>
                      </a:r>
                      <a:r>
                        <a:rPr lang="en-SG" sz="1400" b="1" baseline="0" dirty="0" err="1"/>
                        <a:t>deque</a:t>
                      </a:r>
                      <a:r>
                        <a:rPr lang="en-SG" sz="1400" baseline="0" dirty="0"/>
                        <a:t> (Doubly Linked List)</a:t>
                      </a:r>
                      <a:endParaRPr lang="en-US" sz="1400" dirty="0"/>
                    </a:p>
                  </a:txBody>
                  <a:tcPr/>
                </a:tc>
                <a:tc>
                  <a:txBody>
                    <a:bodyPr/>
                    <a:lstStyle/>
                    <a:p>
                      <a:r>
                        <a:rPr lang="en-SG" sz="1400" dirty="0"/>
                        <a:t>Details of Python </a:t>
                      </a:r>
                      <a:r>
                        <a:rPr lang="en-SG" sz="1400" dirty="0" err="1"/>
                        <a:t>deque</a:t>
                      </a:r>
                      <a:r>
                        <a:rPr lang="en-SG" sz="1400" dirty="0"/>
                        <a:t> (</a:t>
                      </a:r>
                      <a:r>
                        <a:rPr lang="en-SG" sz="1400" dirty="0" err="1"/>
                        <a:t>esp</a:t>
                      </a:r>
                      <a:r>
                        <a:rPr lang="en-SG" sz="1400" baseline="0" dirty="0"/>
                        <a:t> its O(1) [])</a:t>
                      </a:r>
                      <a:endParaRPr lang="en-SG" sz="1400" dirty="0"/>
                    </a:p>
                    <a:p>
                      <a:r>
                        <a:rPr lang="en-SG" sz="1400" dirty="0"/>
                        <a:t>Other LL problems/techniques</a:t>
                      </a:r>
                      <a:endParaRPr lang="en-US" sz="1400" dirty="0"/>
                    </a:p>
                  </a:txBody>
                  <a:tcPr/>
                </a:tc>
                <a:extLst>
                  <a:ext uri="{0D108BD9-81ED-4DB2-BD59-A6C34878D82A}">
                    <a16:rowId xmlns:a16="http://schemas.microsoft.com/office/drawing/2014/main" val="20975794"/>
                  </a:ext>
                </a:extLst>
              </a:tr>
              <a:tr h="638902">
                <a:tc>
                  <a:txBody>
                    <a:bodyPr/>
                    <a:lstStyle/>
                    <a:p>
                      <a:r>
                        <a:rPr lang="en-SG" dirty="0">
                          <a:solidFill>
                            <a:schemeClr val="tx1"/>
                          </a:solidFill>
                        </a:rPr>
                        <a:t>4</a:t>
                      </a:r>
                      <a:endParaRPr lang="en-US" dirty="0">
                        <a:solidFill>
                          <a:schemeClr val="tx1"/>
                        </a:solidFill>
                      </a:endParaRPr>
                    </a:p>
                  </a:txBody>
                  <a:tcPr/>
                </a:tc>
                <a:tc>
                  <a:txBody>
                    <a:bodyPr/>
                    <a:lstStyle/>
                    <a:p>
                      <a:r>
                        <a:rPr lang="en-SG" dirty="0"/>
                        <a:t>Priority Queue ADT, Binary Heap DS, Python </a:t>
                      </a:r>
                      <a:r>
                        <a:rPr lang="en-SG" b="1" dirty="0" err="1"/>
                        <a:t>heapq</a:t>
                      </a:r>
                      <a:endParaRPr lang="en-SG" b="1" dirty="0"/>
                    </a:p>
                    <a:p>
                      <a:r>
                        <a:rPr lang="en-SG" dirty="0"/>
                        <a:t>Create Heap O(n</a:t>
                      </a:r>
                      <a:r>
                        <a:rPr lang="en-SG" baseline="0" dirty="0"/>
                        <a:t> log n) and O(n) version, O(n log n) </a:t>
                      </a:r>
                      <a:r>
                        <a:rPr lang="en-SG" dirty="0"/>
                        <a:t>Heap Sort (or partial sort)</a:t>
                      </a:r>
                      <a:endParaRPr lang="en-US" dirty="0"/>
                    </a:p>
                  </a:txBody>
                  <a:tcPr/>
                </a:tc>
                <a:tc>
                  <a:txBody>
                    <a:bodyPr/>
                    <a:lstStyle/>
                    <a:p>
                      <a:r>
                        <a:rPr lang="en-SG" dirty="0"/>
                        <a:t>Other Priority</a:t>
                      </a:r>
                      <a:r>
                        <a:rPr lang="en-SG" baseline="0" dirty="0"/>
                        <a:t> Queue ADT operations + HT</a:t>
                      </a:r>
                    </a:p>
                    <a:p>
                      <a:r>
                        <a:rPr lang="en-SG" baseline="0" dirty="0"/>
                        <a:t>Other Binary Heap quirks</a:t>
                      </a:r>
                      <a:endParaRPr lang="en-US" dirty="0"/>
                    </a:p>
                  </a:txBody>
                  <a:tcPr/>
                </a:tc>
                <a:extLst>
                  <a:ext uri="{0D108BD9-81ED-4DB2-BD59-A6C34878D82A}">
                    <a16:rowId xmlns:a16="http://schemas.microsoft.com/office/drawing/2014/main" val="3001724330"/>
                  </a:ext>
                </a:extLst>
              </a:tr>
              <a:tr h="638902">
                <a:tc>
                  <a:txBody>
                    <a:bodyPr/>
                    <a:lstStyle/>
                    <a:p>
                      <a:r>
                        <a:rPr lang="en-SG" dirty="0">
                          <a:solidFill>
                            <a:schemeClr val="tx1"/>
                          </a:solidFill>
                        </a:rPr>
                        <a:t>5</a:t>
                      </a:r>
                      <a:endParaRPr lang="en-US" dirty="0">
                        <a:solidFill>
                          <a:schemeClr val="tx1"/>
                        </a:solidFill>
                      </a:endParaRPr>
                    </a:p>
                  </a:txBody>
                  <a:tcPr/>
                </a:tc>
                <a:tc>
                  <a:txBody>
                    <a:bodyPr/>
                    <a:lstStyle/>
                    <a:p>
                      <a:r>
                        <a:rPr lang="en-SG" dirty="0"/>
                        <a:t>Table ADT, DAT, basic hashing, Separate Chaining, Python </a:t>
                      </a:r>
                      <a:r>
                        <a:rPr lang="en-SG" b="1" dirty="0"/>
                        <a:t>set</a:t>
                      </a:r>
                      <a:r>
                        <a:rPr lang="en-SG" b="0" dirty="0"/>
                        <a:t>/</a:t>
                      </a:r>
                      <a:r>
                        <a:rPr lang="en-SG" b="1" dirty="0" err="1"/>
                        <a:t>dict</a:t>
                      </a:r>
                      <a:r>
                        <a:rPr lang="en-SG" b="1" dirty="0"/>
                        <a:t>/</a:t>
                      </a:r>
                      <a:r>
                        <a:rPr lang="en-SG" b="1" dirty="0" err="1"/>
                        <a:t>defaultdict</a:t>
                      </a:r>
                      <a:r>
                        <a:rPr lang="en-SG" b="1" dirty="0"/>
                        <a:t>/Counter</a:t>
                      </a:r>
                    </a:p>
                    <a:p>
                      <a:r>
                        <a:rPr lang="en-SG" sz="1400" dirty="0"/>
                        <a:t>Alt Table ADT, Binary Search Tree (not</a:t>
                      </a:r>
                      <a:r>
                        <a:rPr lang="en-SG" sz="1400" baseline="0" dirty="0"/>
                        <a:t> necessarily balanced), no library (random build)</a:t>
                      </a:r>
                      <a:endParaRPr lang="en-US" sz="1400" dirty="0"/>
                    </a:p>
                  </a:txBody>
                  <a:tcPr/>
                </a:tc>
                <a:tc>
                  <a:txBody>
                    <a:bodyPr/>
                    <a:lstStyle/>
                    <a:p>
                      <a:r>
                        <a:rPr lang="en-SG" dirty="0"/>
                        <a:t>Harder</a:t>
                      </a:r>
                      <a:r>
                        <a:rPr lang="en-SG" baseline="0" dirty="0"/>
                        <a:t> stuffs about Hash Table</a:t>
                      </a:r>
                      <a:r>
                        <a:rPr lang="en-SG" sz="1400" baseline="0" dirty="0"/>
                        <a:t>: QP, DH, </a:t>
                      </a:r>
                      <a:r>
                        <a:rPr lang="en-SG" sz="1400" baseline="0" dirty="0" err="1"/>
                        <a:t>etc</a:t>
                      </a:r>
                      <a:endParaRPr lang="en-SG" baseline="0" dirty="0"/>
                    </a:p>
                    <a:p>
                      <a:r>
                        <a:rPr lang="en-SG" sz="1400" baseline="0" dirty="0"/>
                        <a:t>Self-balancing BST (AVL)+harder operations</a:t>
                      </a:r>
                      <a:endParaRPr lang="en-US" sz="1400" dirty="0"/>
                    </a:p>
                  </a:txBody>
                  <a:tcPr/>
                </a:tc>
                <a:extLst>
                  <a:ext uri="{0D108BD9-81ED-4DB2-BD59-A6C34878D82A}">
                    <a16:rowId xmlns:a16="http://schemas.microsoft.com/office/drawing/2014/main" val="2749297428"/>
                  </a:ext>
                </a:extLst>
              </a:tr>
              <a:tr h="370158">
                <a:tc>
                  <a:txBody>
                    <a:bodyPr/>
                    <a:lstStyle/>
                    <a:p>
                      <a:r>
                        <a:rPr lang="en-SG" dirty="0">
                          <a:solidFill>
                            <a:schemeClr val="tx1"/>
                          </a:solidFill>
                        </a:rPr>
                        <a:t>6</a:t>
                      </a:r>
                      <a:endParaRPr lang="en-US" dirty="0">
                        <a:solidFill>
                          <a:schemeClr val="tx1"/>
                        </a:solidFill>
                      </a:endParaRPr>
                    </a:p>
                  </a:txBody>
                  <a:tcPr/>
                </a:tc>
                <a:tc>
                  <a:txBody>
                    <a:bodyPr/>
                    <a:lstStyle/>
                    <a:p>
                      <a:r>
                        <a:rPr lang="en-SG" sz="1400" dirty="0"/>
                        <a:t>Graph,</a:t>
                      </a:r>
                      <a:r>
                        <a:rPr lang="en-SG" sz="1400" baseline="0" dirty="0"/>
                        <a:t> basic graph theory, 3 graph DS: </a:t>
                      </a:r>
                      <a:r>
                        <a:rPr lang="en-SG" sz="1400" b="1" baseline="0" dirty="0"/>
                        <a:t>AM/AL/EL </a:t>
                      </a:r>
                      <a:r>
                        <a:rPr lang="en-SG" sz="1400" b="0" baseline="0" dirty="0"/>
                        <a:t>(or implicit)</a:t>
                      </a:r>
                      <a:r>
                        <a:rPr lang="en-SG" sz="1400" baseline="0" dirty="0"/>
                        <a:t>, simple graph DS applications</a:t>
                      </a:r>
                      <a:endParaRPr lang="en-US" sz="1400" dirty="0"/>
                    </a:p>
                  </a:txBody>
                  <a:tcPr/>
                </a:tc>
                <a:tc>
                  <a:txBody>
                    <a:bodyPr/>
                    <a:lstStyle/>
                    <a:p>
                      <a:r>
                        <a:rPr lang="en-SG" dirty="0"/>
                        <a:t>Other rare special graph(s)</a:t>
                      </a:r>
                      <a:r>
                        <a:rPr lang="en-SG" baseline="0" dirty="0"/>
                        <a:t> (</a:t>
                      </a:r>
                      <a:r>
                        <a:rPr lang="en-SG" dirty="0" err="1"/>
                        <a:t>DSes</a:t>
                      </a:r>
                      <a:r>
                        <a:rPr lang="en-SG" dirty="0"/>
                        <a:t>)</a:t>
                      </a:r>
                      <a:endParaRPr lang="en-US" dirty="0"/>
                    </a:p>
                  </a:txBody>
                  <a:tcPr/>
                </a:tc>
                <a:extLst>
                  <a:ext uri="{0D108BD9-81ED-4DB2-BD59-A6C34878D82A}">
                    <a16:rowId xmlns:a16="http://schemas.microsoft.com/office/drawing/2014/main" val="3756344018"/>
                  </a:ext>
                </a:extLst>
              </a:tr>
              <a:tr h="638902">
                <a:tc>
                  <a:txBody>
                    <a:bodyPr/>
                    <a:lstStyle/>
                    <a:p>
                      <a:r>
                        <a:rPr lang="en-SG" dirty="0">
                          <a:solidFill>
                            <a:schemeClr val="tx1"/>
                          </a:solidFill>
                        </a:rPr>
                        <a:t>7</a:t>
                      </a:r>
                      <a:endParaRPr lang="en-US" dirty="0">
                        <a:solidFill>
                          <a:schemeClr val="tx1"/>
                        </a:solidFill>
                      </a:endParaRPr>
                    </a:p>
                  </a:txBody>
                  <a:tcPr/>
                </a:tc>
                <a:tc>
                  <a:txBody>
                    <a:bodyPr/>
                    <a:lstStyle/>
                    <a:p>
                      <a:r>
                        <a:rPr lang="en-SG" dirty="0">
                          <a:solidFill>
                            <a:schemeClr val="tx1"/>
                          </a:solidFill>
                        </a:rPr>
                        <a:t>Graph Traversal: DFS, BFS, reachability test, printing path, finding CCs/flood</a:t>
                      </a:r>
                      <a:r>
                        <a:rPr lang="en-SG" baseline="0" dirty="0">
                          <a:solidFill>
                            <a:schemeClr val="tx1"/>
                          </a:solidFill>
                        </a:rPr>
                        <a:t> fill (2d implicit graph), cycle check, topological sorting of a DAG, SSSP1: BFS, </a:t>
                      </a:r>
                      <a:r>
                        <a:rPr lang="en-SG" b="1" baseline="0" dirty="0">
                          <a:solidFill>
                            <a:schemeClr val="tx1"/>
                          </a:solidFill>
                        </a:rPr>
                        <a:t>all custom algorithms</a:t>
                      </a:r>
                      <a:endParaRPr lang="en-US" b="1" dirty="0">
                        <a:solidFill>
                          <a:schemeClr val="tx1"/>
                        </a:solidFill>
                      </a:endParaRPr>
                    </a:p>
                  </a:txBody>
                  <a:tcPr/>
                </a:tc>
                <a:tc>
                  <a:txBody>
                    <a:bodyPr/>
                    <a:lstStyle/>
                    <a:p>
                      <a:r>
                        <a:rPr lang="en-SG" sz="1400" dirty="0"/>
                        <a:t>DFS/BFS have </a:t>
                      </a:r>
                      <a:r>
                        <a:rPr lang="en-SG" sz="1400" baseline="0" dirty="0"/>
                        <a:t>other (harder) apps: Bipartite-check, SCC, cut vertex/bridge, 2-SAT, </a:t>
                      </a:r>
                      <a:r>
                        <a:rPr lang="en-SG" sz="1400" baseline="0" dirty="0" err="1"/>
                        <a:t>etc</a:t>
                      </a:r>
                      <a:endParaRPr lang="en-US" sz="1400" dirty="0"/>
                    </a:p>
                  </a:txBody>
                  <a:tcPr/>
                </a:tc>
                <a:extLst>
                  <a:ext uri="{0D108BD9-81ED-4DB2-BD59-A6C34878D82A}">
                    <a16:rowId xmlns:a16="http://schemas.microsoft.com/office/drawing/2014/main" val="2830065569"/>
                  </a:ext>
                </a:extLst>
              </a:tr>
              <a:tr h="370158">
                <a:tc>
                  <a:txBody>
                    <a:bodyPr/>
                    <a:lstStyle/>
                    <a:p>
                      <a:r>
                        <a:rPr lang="en-SG" dirty="0">
                          <a:solidFill>
                            <a:schemeClr val="tx1"/>
                          </a:solidFill>
                        </a:rPr>
                        <a:t>8</a:t>
                      </a:r>
                      <a:endParaRPr lang="en-US" dirty="0">
                        <a:solidFill>
                          <a:schemeClr val="tx1"/>
                        </a:solidFill>
                      </a:endParaRPr>
                    </a:p>
                  </a:txBody>
                  <a:tcPr/>
                </a:tc>
                <a:tc>
                  <a:txBody>
                    <a:bodyPr/>
                    <a:lstStyle/>
                    <a:p>
                      <a:r>
                        <a:rPr lang="en-SG" sz="1400" dirty="0"/>
                        <a:t>SSSP2: BFS/</a:t>
                      </a:r>
                      <a:r>
                        <a:rPr lang="en-SG" sz="1400" dirty="0" err="1"/>
                        <a:t>Dijkstra’s</a:t>
                      </a:r>
                      <a:r>
                        <a:rPr lang="en-SG" sz="1400" dirty="0"/>
                        <a:t> for unweighted/weighted graph, </a:t>
                      </a:r>
                      <a:r>
                        <a:rPr lang="en-SG" sz="1400" baseline="0" dirty="0"/>
                        <a:t>respectively, </a:t>
                      </a:r>
                      <a:r>
                        <a:rPr lang="en-SG" sz="1400" b="0" baseline="0" dirty="0"/>
                        <a:t>on DAG (</a:t>
                      </a:r>
                      <a:r>
                        <a:rPr lang="en-SG" sz="1400" b="0" baseline="0" dirty="0" err="1"/>
                        <a:t>toposort</a:t>
                      </a:r>
                      <a:r>
                        <a:rPr lang="en-SG" sz="1400" b="0" baseline="0" dirty="0"/>
                        <a:t>/DP)</a:t>
                      </a:r>
                      <a:endParaRPr lang="en-US" sz="1400" b="0" dirty="0"/>
                    </a:p>
                  </a:txBody>
                  <a:tcPr/>
                </a:tc>
                <a:tc>
                  <a:txBody>
                    <a:bodyPr/>
                    <a:lstStyle/>
                    <a:p>
                      <a:r>
                        <a:rPr lang="en-SG" sz="1400" dirty="0"/>
                        <a:t>Other harder SSSP variants:</a:t>
                      </a:r>
                      <a:r>
                        <a:rPr lang="en-SG" sz="1400" baseline="0" dirty="0"/>
                        <a:t> -</a:t>
                      </a:r>
                      <a:r>
                        <a:rPr lang="en-SG" sz="1400" baseline="0" dirty="0" err="1"/>
                        <a:t>ve</a:t>
                      </a:r>
                      <a:r>
                        <a:rPr lang="en-SG" sz="1400" baseline="0" dirty="0"/>
                        <a:t> weight, </a:t>
                      </a:r>
                      <a:r>
                        <a:rPr lang="en-SG" sz="1400" baseline="0" dirty="0" err="1"/>
                        <a:t>etc</a:t>
                      </a:r>
                      <a:endParaRPr lang="en-US" sz="1400" dirty="0"/>
                    </a:p>
                  </a:txBody>
                  <a:tcPr/>
                </a:tc>
                <a:extLst>
                  <a:ext uri="{0D108BD9-81ED-4DB2-BD59-A6C34878D82A}">
                    <a16:rowId xmlns:a16="http://schemas.microsoft.com/office/drawing/2014/main" val="4171685544"/>
                  </a:ext>
                </a:extLst>
              </a:tr>
            </a:tbl>
          </a:graphicData>
        </a:graphic>
      </p:graphicFrame>
    </p:spTree>
    <p:extLst>
      <p:ext uri="{BB962C8B-B14F-4D97-AF65-F5344CB8AC3E}">
        <p14:creationId xmlns:p14="http://schemas.microsoft.com/office/powerpoint/2010/main" val="140696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Summary of Our 7.5 Weeks (5)</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027367812"/>
              </p:ext>
            </p:extLst>
          </p:nvPr>
        </p:nvGraphicFramePr>
        <p:xfrm>
          <a:off x="292510" y="1530657"/>
          <a:ext cx="11606980" cy="4943886"/>
        </p:xfrm>
        <a:graphic>
          <a:graphicData uri="http://schemas.openxmlformats.org/drawingml/2006/table">
            <a:tbl>
              <a:tblPr firstRow="1" bandRow="1">
                <a:tableStyleId>{5C22544A-7EE6-4342-B048-85BDC9FD1C3A}</a:tableStyleId>
              </a:tblPr>
              <a:tblGrid>
                <a:gridCol w="301088">
                  <a:extLst>
                    <a:ext uri="{9D8B030D-6E8A-4147-A177-3AD203B41FA5}">
                      <a16:colId xmlns:a16="http://schemas.microsoft.com/office/drawing/2014/main" val="13019826"/>
                    </a:ext>
                  </a:extLst>
                </a:gridCol>
                <a:gridCol w="7562260">
                  <a:extLst>
                    <a:ext uri="{9D8B030D-6E8A-4147-A177-3AD203B41FA5}">
                      <a16:colId xmlns:a16="http://schemas.microsoft.com/office/drawing/2014/main" val="3384264571"/>
                    </a:ext>
                  </a:extLst>
                </a:gridCol>
                <a:gridCol w="3743632">
                  <a:extLst>
                    <a:ext uri="{9D8B030D-6E8A-4147-A177-3AD203B41FA5}">
                      <a16:colId xmlns:a16="http://schemas.microsoft.com/office/drawing/2014/main" val="2742660912"/>
                    </a:ext>
                  </a:extLst>
                </a:gridCol>
              </a:tblGrid>
              <a:tr h="370158">
                <a:tc>
                  <a:txBody>
                    <a:bodyPr/>
                    <a:lstStyle/>
                    <a:p>
                      <a:r>
                        <a:rPr lang="en-SG" dirty="0"/>
                        <a:t>W</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SG" dirty="0"/>
                        <a:t>Examinable Topics</a:t>
                      </a:r>
                      <a:endParaRPr lang="en-US" dirty="0"/>
                    </a:p>
                  </a:txBody>
                  <a:tcPr/>
                </a:tc>
                <a:tc>
                  <a:txBody>
                    <a:bodyPr/>
                    <a:lstStyle/>
                    <a:p>
                      <a:r>
                        <a:rPr lang="en-SG" dirty="0"/>
                        <a:t>Not Taught (or in Recitation)</a:t>
                      </a:r>
                      <a:endParaRPr lang="en-US" dirty="0"/>
                    </a:p>
                  </a:txBody>
                  <a:tcPr/>
                </a:tc>
                <a:extLst>
                  <a:ext uri="{0D108BD9-81ED-4DB2-BD59-A6C34878D82A}">
                    <a16:rowId xmlns:a16="http://schemas.microsoft.com/office/drawing/2014/main" val="4156497"/>
                  </a:ext>
                </a:extLst>
              </a:tr>
              <a:tr h="638902">
                <a:tc>
                  <a:txBody>
                    <a:bodyPr/>
                    <a:lstStyle/>
                    <a:p>
                      <a:r>
                        <a:rPr lang="en-SG" sz="1400" b="0" i="0" u="none" strike="noStrike" cap="none" dirty="0">
                          <a:solidFill>
                            <a:schemeClr val="bg1">
                              <a:lumMod val="85000"/>
                            </a:schemeClr>
                          </a:solidFill>
                          <a:latin typeface="+mn-lt"/>
                          <a:ea typeface="+mn-ea"/>
                          <a:cs typeface="+mn-cs"/>
                          <a:sym typeface="Arial"/>
                        </a:rPr>
                        <a:t>1</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Python review (IT5001) and the usually short coding style</a:t>
                      </a:r>
                    </a:p>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Analysis of Algorithms: O(1), O(log n), O(n), O(n log n), O(n2), O(n3)</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r>
                        <a:rPr lang="en-SG" dirty="0"/>
                        <a:t>Other “illegal” coding</a:t>
                      </a:r>
                      <a:r>
                        <a:rPr lang="en-SG" baseline="0" dirty="0"/>
                        <a:t> techniques</a:t>
                      </a:r>
                    </a:p>
                    <a:p>
                      <a:r>
                        <a:rPr lang="en-SG" baseline="0" dirty="0"/>
                        <a:t>O(2</a:t>
                      </a:r>
                      <a:r>
                        <a:rPr lang="en-SG" baseline="30000" dirty="0"/>
                        <a:t>n</a:t>
                      </a:r>
                      <a:r>
                        <a:rPr lang="en-SG" baseline="0" dirty="0"/>
                        <a:t>), </a:t>
                      </a:r>
                      <a:r>
                        <a:rPr lang="en-SG" sz="1400" b="0" i="0" u="none" strike="noStrike" cap="none" dirty="0">
                          <a:solidFill>
                            <a:schemeClr val="dk1"/>
                          </a:solidFill>
                          <a:latin typeface="+mn-lt"/>
                          <a:ea typeface="+mn-ea"/>
                          <a:cs typeface="+mn-cs"/>
                          <a:sym typeface="Arial"/>
                        </a:rPr>
                        <a:t>O(n!)-soon,</a:t>
                      </a:r>
                      <a:r>
                        <a:rPr lang="en-SG" baseline="0" dirty="0"/>
                        <a:t> other complexities</a:t>
                      </a:r>
                      <a:endParaRPr lang="en-US" dirty="0"/>
                    </a:p>
                  </a:txBody>
                  <a:tcPr/>
                </a:tc>
                <a:extLst>
                  <a:ext uri="{0D108BD9-81ED-4DB2-BD59-A6C34878D82A}">
                    <a16:rowId xmlns:a16="http://schemas.microsoft.com/office/drawing/2014/main" val="2505548269"/>
                  </a:ext>
                </a:extLst>
              </a:tr>
              <a:tr h="638902">
                <a:tc>
                  <a:txBody>
                    <a:bodyPr/>
                    <a:lstStyle/>
                    <a:p>
                      <a:r>
                        <a:rPr lang="en-SG" sz="1400" b="0" i="0" u="none" strike="noStrike" cap="none" dirty="0">
                          <a:solidFill>
                            <a:schemeClr val="bg1">
                              <a:lumMod val="85000"/>
                            </a:schemeClr>
                          </a:solidFill>
                          <a:latin typeface="+mn-lt"/>
                          <a:ea typeface="+mn-ea"/>
                          <a:cs typeface="+mn-cs"/>
                          <a:sym typeface="Arial"/>
                        </a:rPr>
                        <a:t>2</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Sorting, O(n2) algorithms: Bubble, Selection, Insertion; O(n log n) Merge Sort (a stable sort that is inside Python </a:t>
                      </a:r>
                      <a:r>
                        <a:rPr lang="en-SG" sz="1400" b="0" i="0" u="none" strike="noStrike" cap="none" dirty="0" err="1">
                          <a:solidFill>
                            <a:schemeClr val="bg1">
                              <a:lumMod val="85000"/>
                            </a:schemeClr>
                          </a:solidFill>
                          <a:latin typeface="+mn-lt"/>
                          <a:ea typeface="+mn-ea"/>
                          <a:cs typeface="+mn-cs"/>
                          <a:sym typeface="Arial"/>
                        </a:rPr>
                        <a:t>list.sort</a:t>
                      </a:r>
                      <a:r>
                        <a:rPr lang="en-SG" sz="1400" b="0" i="0" u="none" strike="noStrike" cap="none" dirty="0">
                          <a:solidFill>
                            <a:schemeClr val="bg1">
                              <a:lumMod val="85000"/>
                            </a:schemeClr>
                          </a:solidFill>
                          <a:latin typeface="+mn-lt"/>
                          <a:ea typeface="+mn-ea"/>
                          <a:cs typeface="+mn-cs"/>
                          <a:sym typeface="Arial"/>
                        </a:rPr>
                        <a:t>()); (Randomized) Quick Sort; Special O(</a:t>
                      </a:r>
                      <a:r>
                        <a:rPr lang="en-SG" sz="1400" b="0" i="0" u="none" strike="noStrike" cap="none" dirty="0" err="1">
                          <a:solidFill>
                            <a:schemeClr val="bg1">
                              <a:lumMod val="85000"/>
                            </a:schemeClr>
                          </a:solidFill>
                          <a:latin typeface="+mn-lt"/>
                          <a:ea typeface="+mn-ea"/>
                          <a:cs typeface="+mn-cs"/>
                          <a:sym typeface="Arial"/>
                        </a:rPr>
                        <a:t>n+k</a:t>
                      </a:r>
                      <a:r>
                        <a:rPr lang="en-SG" sz="1400" b="0" i="0" u="none" strike="noStrike" cap="none" dirty="0">
                          <a:solidFill>
                            <a:schemeClr val="bg1">
                              <a:lumMod val="85000"/>
                            </a:schemeClr>
                          </a:solidFill>
                          <a:latin typeface="+mn-lt"/>
                          <a:ea typeface="+mn-ea"/>
                          <a:cs typeface="+mn-cs"/>
                          <a:sym typeface="Arial"/>
                        </a:rPr>
                        <a:t>) Counting Sort</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r>
                        <a:rPr lang="en-SG" baseline="0" dirty="0"/>
                        <a:t>O(d*(</a:t>
                      </a:r>
                      <a:r>
                        <a:rPr lang="en-SG" baseline="0" dirty="0" err="1"/>
                        <a:t>n+k</a:t>
                      </a:r>
                      <a:r>
                        <a:rPr lang="en-SG" baseline="0" dirty="0"/>
                        <a:t>)) Radix Sort, </a:t>
                      </a:r>
                      <a:r>
                        <a:rPr lang="en-SG" dirty="0"/>
                        <a:t>Other </a:t>
                      </a:r>
                      <a:r>
                        <a:rPr lang="en-SG" baseline="0" dirty="0"/>
                        <a:t>sorting algorithms</a:t>
                      </a:r>
                      <a:endParaRPr lang="en-US" dirty="0"/>
                    </a:p>
                  </a:txBody>
                  <a:tcPr/>
                </a:tc>
                <a:extLst>
                  <a:ext uri="{0D108BD9-81ED-4DB2-BD59-A6C34878D82A}">
                    <a16:rowId xmlns:a16="http://schemas.microsoft.com/office/drawing/2014/main" val="1331376132"/>
                  </a:ext>
                </a:extLst>
              </a:tr>
              <a:tr h="638902">
                <a:tc>
                  <a:txBody>
                    <a:bodyPr/>
                    <a:lstStyle/>
                    <a:p>
                      <a:r>
                        <a:rPr lang="en-SG" sz="1400" b="0" i="0" u="none" strike="noStrike" cap="none" dirty="0">
                          <a:solidFill>
                            <a:schemeClr val="bg1">
                              <a:lumMod val="85000"/>
                            </a:schemeClr>
                          </a:solidFill>
                          <a:latin typeface="+mn-lt"/>
                          <a:ea typeface="+mn-ea"/>
                          <a:cs typeface="+mn-cs"/>
                          <a:sym typeface="Arial"/>
                        </a:rPr>
                        <a:t>3</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List ADT, Python list, SLL, Stack ADT, Python list as stack, Queue ADT, Python list as queue is slow (alternative: circular queue; 2 stacks), Python </a:t>
                      </a:r>
                      <a:r>
                        <a:rPr lang="en-SG" sz="1400" b="0" i="0" u="none" strike="noStrike" cap="none" dirty="0" err="1">
                          <a:solidFill>
                            <a:schemeClr val="bg1">
                              <a:lumMod val="85000"/>
                            </a:schemeClr>
                          </a:solidFill>
                          <a:latin typeface="+mn-lt"/>
                          <a:ea typeface="+mn-ea"/>
                          <a:cs typeface="+mn-cs"/>
                          <a:sym typeface="Arial"/>
                        </a:rPr>
                        <a:t>deque</a:t>
                      </a:r>
                      <a:r>
                        <a:rPr lang="en-SG" sz="1400" b="0" i="0" u="none" strike="noStrike" cap="none" dirty="0">
                          <a:solidFill>
                            <a:schemeClr val="bg1">
                              <a:lumMod val="85000"/>
                            </a:schemeClr>
                          </a:solidFill>
                          <a:latin typeface="+mn-lt"/>
                          <a:ea typeface="+mn-ea"/>
                          <a:cs typeface="+mn-cs"/>
                          <a:sym typeface="Arial"/>
                        </a:rPr>
                        <a:t> (Doubly Linked List)</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r>
                        <a:rPr lang="en-SG" sz="1400" dirty="0"/>
                        <a:t>Details of Python </a:t>
                      </a:r>
                      <a:r>
                        <a:rPr lang="en-SG" sz="1400" dirty="0" err="1"/>
                        <a:t>deque</a:t>
                      </a:r>
                      <a:r>
                        <a:rPr lang="en-SG" sz="1400" dirty="0"/>
                        <a:t> (</a:t>
                      </a:r>
                      <a:r>
                        <a:rPr lang="en-SG" sz="1400" dirty="0" err="1"/>
                        <a:t>esp</a:t>
                      </a:r>
                      <a:r>
                        <a:rPr lang="en-SG" sz="1400" baseline="0" dirty="0"/>
                        <a:t> its O(1) [])</a:t>
                      </a:r>
                      <a:endParaRPr lang="en-SG" sz="1400" dirty="0"/>
                    </a:p>
                    <a:p>
                      <a:r>
                        <a:rPr lang="en-SG" sz="1400" dirty="0"/>
                        <a:t>Other LL problems/techniques</a:t>
                      </a:r>
                      <a:endParaRPr lang="en-US" sz="1400" dirty="0"/>
                    </a:p>
                  </a:txBody>
                  <a:tcPr/>
                </a:tc>
                <a:extLst>
                  <a:ext uri="{0D108BD9-81ED-4DB2-BD59-A6C34878D82A}">
                    <a16:rowId xmlns:a16="http://schemas.microsoft.com/office/drawing/2014/main" val="20975794"/>
                  </a:ext>
                </a:extLst>
              </a:tr>
              <a:tr h="638902">
                <a:tc>
                  <a:txBody>
                    <a:bodyPr/>
                    <a:lstStyle/>
                    <a:p>
                      <a:r>
                        <a:rPr lang="en-SG" sz="1400" b="0" i="0" u="none" strike="noStrike" cap="none" dirty="0">
                          <a:solidFill>
                            <a:schemeClr val="bg1">
                              <a:lumMod val="85000"/>
                            </a:schemeClr>
                          </a:solidFill>
                          <a:latin typeface="+mn-lt"/>
                          <a:ea typeface="+mn-ea"/>
                          <a:cs typeface="+mn-cs"/>
                          <a:sym typeface="Arial"/>
                        </a:rPr>
                        <a:t>4</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Priority Queue ADT, Binary Heap DS, Python </a:t>
                      </a:r>
                      <a:r>
                        <a:rPr lang="en-SG" sz="1400" b="0" i="0" u="none" strike="noStrike" cap="none" dirty="0" err="1">
                          <a:solidFill>
                            <a:schemeClr val="bg1">
                              <a:lumMod val="85000"/>
                            </a:schemeClr>
                          </a:solidFill>
                          <a:latin typeface="+mn-lt"/>
                          <a:ea typeface="+mn-ea"/>
                          <a:cs typeface="+mn-cs"/>
                          <a:sym typeface="Arial"/>
                        </a:rPr>
                        <a:t>heapq</a:t>
                      </a:r>
                      <a:endParaRPr lang="en-SG" sz="1400" b="0" i="0" u="none" strike="noStrike" cap="none" dirty="0">
                        <a:solidFill>
                          <a:schemeClr val="bg1">
                            <a:lumMod val="85000"/>
                          </a:schemeClr>
                        </a:solidFill>
                        <a:latin typeface="+mn-lt"/>
                        <a:ea typeface="+mn-ea"/>
                        <a:cs typeface="+mn-cs"/>
                        <a:sym typeface="Arial"/>
                      </a:endParaRPr>
                    </a:p>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Create Heap O(n log n) and O(n) version, O(n log n) Heap Sort (or partial sort)</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r>
                        <a:rPr lang="en-SG" dirty="0"/>
                        <a:t>Other Priority</a:t>
                      </a:r>
                      <a:r>
                        <a:rPr lang="en-SG" baseline="0" dirty="0"/>
                        <a:t> Queue ADT operations + HT</a:t>
                      </a:r>
                    </a:p>
                    <a:p>
                      <a:r>
                        <a:rPr lang="en-SG" baseline="0" dirty="0"/>
                        <a:t>Other Binary Heap quirks</a:t>
                      </a:r>
                      <a:endParaRPr lang="en-US" dirty="0"/>
                    </a:p>
                  </a:txBody>
                  <a:tcPr/>
                </a:tc>
                <a:extLst>
                  <a:ext uri="{0D108BD9-81ED-4DB2-BD59-A6C34878D82A}">
                    <a16:rowId xmlns:a16="http://schemas.microsoft.com/office/drawing/2014/main" val="3001724330"/>
                  </a:ext>
                </a:extLst>
              </a:tr>
              <a:tr h="638902">
                <a:tc>
                  <a:txBody>
                    <a:bodyPr/>
                    <a:lstStyle/>
                    <a:p>
                      <a:r>
                        <a:rPr lang="en-SG" sz="1400" b="0" i="0" u="none" strike="noStrike" cap="none" dirty="0">
                          <a:solidFill>
                            <a:schemeClr val="bg1">
                              <a:lumMod val="85000"/>
                            </a:schemeClr>
                          </a:solidFill>
                          <a:latin typeface="+mn-lt"/>
                          <a:ea typeface="+mn-ea"/>
                          <a:cs typeface="+mn-cs"/>
                          <a:sym typeface="Arial"/>
                        </a:rPr>
                        <a:t>5</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Table ADT, DAT, basic hashing, Separate Chaining, Python set/</a:t>
                      </a:r>
                      <a:r>
                        <a:rPr lang="en-SG" sz="1400" b="0" i="0" u="none" strike="noStrike" cap="none" dirty="0" err="1">
                          <a:solidFill>
                            <a:schemeClr val="bg1">
                              <a:lumMod val="85000"/>
                            </a:schemeClr>
                          </a:solidFill>
                          <a:latin typeface="+mn-lt"/>
                          <a:ea typeface="+mn-ea"/>
                          <a:cs typeface="+mn-cs"/>
                          <a:sym typeface="Arial"/>
                        </a:rPr>
                        <a:t>dict</a:t>
                      </a:r>
                      <a:r>
                        <a:rPr lang="en-SG" sz="1400" b="0" i="0" u="none" strike="noStrike" cap="none" dirty="0">
                          <a:solidFill>
                            <a:schemeClr val="bg1">
                              <a:lumMod val="85000"/>
                            </a:schemeClr>
                          </a:solidFill>
                          <a:latin typeface="+mn-lt"/>
                          <a:ea typeface="+mn-ea"/>
                          <a:cs typeface="+mn-cs"/>
                          <a:sym typeface="Arial"/>
                        </a:rPr>
                        <a:t>/</a:t>
                      </a:r>
                      <a:r>
                        <a:rPr lang="en-SG" sz="1400" b="0" i="0" u="none" strike="noStrike" cap="none" dirty="0" err="1">
                          <a:solidFill>
                            <a:schemeClr val="bg1">
                              <a:lumMod val="85000"/>
                            </a:schemeClr>
                          </a:solidFill>
                          <a:latin typeface="+mn-lt"/>
                          <a:ea typeface="+mn-ea"/>
                          <a:cs typeface="+mn-cs"/>
                          <a:sym typeface="Arial"/>
                        </a:rPr>
                        <a:t>defaultdict</a:t>
                      </a:r>
                      <a:r>
                        <a:rPr lang="en-SG" sz="1400" b="0" i="0" u="none" strike="noStrike" cap="none" dirty="0">
                          <a:solidFill>
                            <a:schemeClr val="bg1">
                              <a:lumMod val="85000"/>
                            </a:schemeClr>
                          </a:solidFill>
                          <a:latin typeface="+mn-lt"/>
                          <a:ea typeface="+mn-ea"/>
                          <a:cs typeface="+mn-cs"/>
                          <a:sym typeface="Arial"/>
                        </a:rPr>
                        <a:t>/Counter</a:t>
                      </a:r>
                    </a:p>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Alt Table ADT, Binary Search Tree (not necessarily balanced), no library (random build)</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r>
                        <a:rPr lang="en-SG" dirty="0"/>
                        <a:t>Harder</a:t>
                      </a:r>
                      <a:r>
                        <a:rPr lang="en-SG" baseline="0" dirty="0"/>
                        <a:t> stuffs about Hash Table</a:t>
                      </a:r>
                      <a:r>
                        <a:rPr lang="en-SG" sz="1400" baseline="0" dirty="0"/>
                        <a:t>: QP, DH, </a:t>
                      </a:r>
                      <a:r>
                        <a:rPr lang="en-SG" sz="1400" baseline="0" dirty="0" err="1"/>
                        <a:t>etc</a:t>
                      </a:r>
                      <a:endParaRPr lang="en-SG" baseline="0" dirty="0"/>
                    </a:p>
                    <a:p>
                      <a:r>
                        <a:rPr lang="en-SG" sz="1400" baseline="0" dirty="0"/>
                        <a:t>Self-balancing BST (AVL)+harder operations</a:t>
                      </a:r>
                      <a:endParaRPr lang="en-US" sz="1400" dirty="0"/>
                    </a:p>
                  </a:txBody>
                  <a:tcPr/>
                </a:tc>
                <a:extLst>
                  <a:ext uri="{0D108BD9-81ED-4DB2-BD59-A6C34878D82A}">
                    <a16:rowId xmlns:a16="http://schemas.microsoft.com/office/drawing/2014/main" val="2749297428"/>
                  </a:ext>
                </a:extLst>
              </a:tr>
              <a:tr h="370158">
                <a:tc>
                  <a:txBody>
                    <a:bodyPr/>
                    <a:lstStyle/>
                    <a:p>
                      <a:r>
                        <a:rPr lang="en-SG" sz="1400" b="0" i="0" u="none" strike="noStrike" cap="none" dirty="0">
                          <a:solidFill>
                            <a:schemeClr val="bg1">
                              <a:lumMod val="85000"/>
                            </a:schemeClr>
                          </a:solidFill>
                          <a:latin typeface="+mn-lt"/>
                          <a:ea typeface="+mn-ea"/>
                          <a:cs typeface="+mn-cs"/>
                          <a:sym typeface="Arial"/>
                        </a:rPr>
                        <a:t>6</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Graph, basic graph theory, 3 graph DS: AM/AL/EL (or implicit), simple graph DS applications</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r>
                        <a:rPr lang="en-SG" dirty="0"/>
                        <a:t>Other rare special graph(s)</a:t>
                      </a:r>
                      <a:r>
                        <a:rPr lang="en-SG" baseline="0" dirty="0"/>
                        <a:t> (</a:t>
                      </a:r>
                      <a:r>
                        <a:rPr lang="en-SG" dirty="0" err="1"/>
                        <a:t>DSes</a:t>
                      </a:r>
                      <a:r>
                        <a:rPr lang="en-SG" dirty="0"/>
                        <a:t>)</a:t>
                      </a:r>
                      <a:endParaRPr lang="en-US" dirty="0"/>
                    </a:p>
                  </a:txBody>
                  <a:tcPr/>
                </a:tc>
                <a:extLst>
                  <a:ext uri="{0D108BD9-81ED-4DB2-BD59-A6C34878D82A}">
                    <a16:rowId xmlns:a16="http://schemas.microsoft.com/office/drawing/2014/main" val="3756344018"/>
                  </a:ext>
                </a:extLst>
              </a:tr>
              <a:tr h="638902">
                <a:tc>
                  <a:txBody>
                    <a:bodyPr/>
                    <a:lstStyle/>
                    <a:p>
                      <a:r>
                        <a:rPr lang="en-SG" sz="1400" b="0" i="0" u="none" strike="noStrike" cap="none" dirty="0">
                          <a:solidFill>
                            <a:schemeClr val="bg1">
                              <a:lumMod val="85000"/>
                            </a:schemeClr>
                          </a:solidFill>
                          <a:latin typeface="+mn-lt"/>
                          <a:ea typeface="+mn-ea"/>
                          <a:cs typeface="+mn-cs"/>
                          <a:sym typeface="Arial"/>
                        </a:rPr>
                        <a:t>7</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Graph Traversal: DFS, BFS, reachability test, printing path, finding CCs/flood fill (2d implicit graph), cycle check, topological sorting of a DAG, SSSP1: BFS, all custom algorithms</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r>
                        <a:rPr lang="en-SG" dirty="0"/>
                        <a:t>DFS/BFS have lots</a:t>
                      </a:r>
                      <a:r>
                        <a:rPr lang="en-SG" baseline="0" dirty="0"/>
                        <a:t> of other interesting potential (harder) applications</a:t>
                      </a:r>
                      <a:endParaRPr lang="en-US" dirty="0"/>
                    </a:p>
                  </a:txBody>
                  <a:tcPr/>
                </a:tc>
                <a:extLst>
                  <a:ext uri="{0D108BD9-81ED-4DB2-BD59-A6C34878D82A}">
                    <a16:rowId xmlns:a16="http://schemas.microsoft.com/office/drawing/2014/main" val="2830065569"/>
                  </a:ext>
                </a:extLst>
              </a:tr>
              <a:tr h="370158">
                <a:tc>
                  <a:txBody>
                    <a:bodyPr/>
                    <a:lstStyle/>
                    <a:p>
                      <a:r>
                        <a:rPr lang="en-SG" sz="1400" b="0" i="0" u="none" strike="noStrike" cap="none" dirty="0">
                          <a:solidFill>
                            <a:schemeClr val="bg1">
                              <a:lumMod val="85000"/>
                            </a:schemeClr>
                          </a:solidFill>
                          <a:latin typeface="+mn-lt"/>
                          <a:ea typeface="+mn-ea"/>
                          <a:cs typeface="+mn-cs"/>
                          <a:sym typeface="Arial"/>
                        </a:rPr>
                        <a:t>8</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SSSP2: BFS/</a:t>
                      </a:r>
                      <a:r>
                        <a:rPr lang="en-SG" sz="1400" b="0" i="0" u="none" strike="noStrike" cap="none" dirty="0" err="1">
                          <a:solidFill>
                            <a:schemeClr val="bg1">
                              <a:lumMod val="85000"/>
                            </a:schemeClr>
                          </a:solidFill>
                          <a:latin typeface="+mn-lt"/>
                          <a:ea typeface="+mn-ea"/>
                          <a:cs typeface="+mn-cs"/>
                          <a:sym typeface="Arial"/>
                        </a:rPr>
                        <a:t>Dijkstra’s</a:t>
                      </a:r>
                      <a:r>
                        <a:rPr lang="en-SG" sz="1400" b="0" i="0" u="none" strike="noStrike" cap="none" dirty="0">
                          <a:solidFill>
                            <a:schemeClr val="bg1">
                              <a:lumMod val="85000"/>
                            </a:schemeClr>
                          </a:solidFill>
                          <a:latin typeface="+mn-lt"/>
                          <a:ea typeface="+mn-ea"/>
                          <a:cs typeface="+mn-cs"/>
                          <a:sym typeface="Arial"/>
                        </a:rPr>
                        <a:t> for unweighted/weighted graph, respectively, on DAG (</a:t>
                      </a:r>
                      <a:r>
                        <a:rPr lang="en-SG" sz="1400" b="0" i="0" u="none" strike="noStrike" cap="none" dirty="0" err="1">
                          <a:solidFill>
                            <a:schemeClr val="bg1">
                              <a:lumMod val="85000"/>
                            </a:schemeClr>
                          </a:solidFill>
                          <a:latin typeface="+mn-lt"/>
                          <a:ea typeface="+mn-ea"/>
                          <a:cs typeface="+mn-cs"/>
                          <a:sym typeface="Arial"/>
                        </a:rPr>
                        <a:t>toposort</a:t>
                      </a:r>
                      <a:r>
                        <a:rPr lang="en-SG" sz="1400" b="0" i="0" u="none" strike="noStrike" cap="none" dirty="0">
                          <a:solidFill>
                            <a:schemeClr val="bg1">
                              <a:lumMod val="85000"/>
                            </a:schemeClr>
                          </a:solidFill>
                          <a:latin typeface="+mn-lt"/>
                          <a:ea typeface="+mn-ea"/>
                          <a:cs typeface="+mn-cs"/>
                          <a:sym typeface="Arial"/>
                        </a:rPr>
                        <a:t>/DP)</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r>
                        <a:rPr lang="en-SG" dirty="0"/>
                        <a:t>Other harder SSSP variants</a:t>
                      </a:r>
                      <a:endParaRPr lang="en-US" dirty="0"/>
                    </a:p>
                  </a:txBody>
                  <a:tcPr/>
                </a:tc>
                <a:extLst>
                  <a:ext uri="{0D108BD9-81ED-4DB2-BD59-A6C34878D82A}">
                    <a16:rowId xmlns:a16="http://schemas.microsoft.com/office/drawing/2014/main" val="4171685544"/>
                  </a:ext>
                </a:extLst>
              </a:tr>
            </a:tbl>
          </a:graphicData>
        </a:graphic>
      </p:graphicFrame>
    </p:spTree>
    <p:extLst>
      <p:ext uri="{BB962C8B-B14F-4D97-AF65-F5344CB8AC3E}">
        <p14:creationId xmlns:p14="http://schemas.microsoft.com/office/powerpoint/2010/main" val="296200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7F967160-07F2-0164-4C38-F23D416AAC9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666" b="233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055" name="Rectangle 2054">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523875" y="5317240"/>
            <a:ext cx="11210925" cy="744836"/>
          </a:xfrm>
        </p:spPr>
        <p:txBody>
          <a:bodyPr>
            <a:normAutofit/>
          </a:bodyPr>
          <a:lstStyle/>
          <a:p>
            <a:pPr algn="ctr"/>
            <a:r>
              <a:rPr lang="en-US" sz="3600" dirty="0">
                <a:solidFill>
                  <a:schemeClr val="tx1">
                    <a:lumMod val="85000"/>
                    <a:lumOff val="15000"/>
                  </a:schemeClr>
                </a:solidFill>
              </a:rPr>
              <a:t>Class Picture Sem2 AY22/23, last semester (Apr 2023)</a:t>
            </a:r>
          </a:p>
        </p:txBody>
      </p:sp>
      <p:cxnSp>
        <p:nvCxnSpPr>
          <p:cNvPr id="2057" name="Straight Connector 2056">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059" name="Straight Connector 2058">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9983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person taking a selfie in a lecture hall&#10;&#10;Description automatically generated">
            <a:extLst>
              <a:ext uri="{FF2B5EF4-FFF2-40B4-BE49-F238E27FC236}">
                <a16:creationId xmlns:a16="http://schemas.microsoft.com/office/drawing/2014/main" id="{C163694A-4152-67EE-019F-7C123FBB1C8C}"/>
              </a:ext>
            </a:extLst>
          </p:cNvPr>
          <p:cNvPicPr>
            <a:picLocks noChangeAspect="1"/>
          </p:cNvPicPr>
          <p:nvPr/>
        </p:nvPicPr>
        <p:blipFill>
          <a:blip r:embed="rId2"/>
          <a:stretch>
            <a:fillRect/>
          </a:stretch>
        </p:blipFill>
        <p:spPr>
          <a:xfrm>
            <a:off x="33337" y="-1638300"/>
            <a:ext cx="12192000" cy="9144000"/>
          </a:xfrm>
          <a:prstGeom prst="rect">
            <a:avLst/>
          </a:prstGeom>
        </p:spPr>
      </p:pic>
      <p:sp>
        <p:nvSpPr>
          <p:cNvPr id="2055" name="Rectangle 2054">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523875" y="5317240"/>
            <a:ext cx="11210925" cy="744836"/>
          </a:xfrm>
        </p:spPr>
        <p:txBody>
          <a:bodyPr>
            <a:normAutofit/>
          </a:bodyPr>
          <a:lstStyle/>
          <a:p>
            <a:pPr algn="ctr"/>
            <a:r>
              <a:rPr lang="en-US" sz="3600" dirty="0">
                <a:solidFill>
                  <a:schemeClr val="tx1">
                    <a:lumMod val="85000"/>
                    <a:lumOff val="15000"/>
                  </a:schemeClr>
                </a:solidFill>
              </a:rPr>
              <a:t>Class Picture Sem1 AY23/24, same angle, different people</a:t>
            </a:r>
          </a:p>
        </p:txBody>
      </p:sp>
      <p:cxnSp>
        <p:nvCxnSpPr>
          <p:cNvPr id="2057" name="Straight Connector 2056">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059" name="Straight Connector 2058">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5955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US"/>
              <a:t>Admin: Teaching feedback rate</a:t>
            </a:r>
            <a:endParaRPr/>
          </a:p>
        </p:txBody>
      </p:sp>
      <p:sp>
        <p:nvSpPr>
          <p:cNvPr id="155" name="Google Shape;155;p2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1000"/>
              </a:spcBef>
              <a:spcAft>
                <a:spcPts val="0"/>
              </a:spcAft>
              <a:buClr>
                <a:schemeClr val="dk1"/>
              </a:buClr>
              <a:buSzPts val="1800"/>
              <a:buChar char="•"/>
            </a:pPr>
            <a:r>
              <a:rPr lang="en-US" dirty="0"/>
              <a:t>As of Thu, 23 Nov 2023, 1pm, only 55/201 (27%) have done this</a:t>
            </a:r>
            <a:endParaRPr dirty="0"/>
          </a:p>
          <a:p>
            <a:pPr marL="457200" lvl="0" indent="-342900" algn="l" rtl="0">
              <a:lnSpc>
                <a:spcPct val="90000"/>
              </a:lnSpc>
              <a:spcBef>
                <a:spcPts val="1000"/>
              </a:spcBef>
              <a:spcAft>
                <a:spcPts val="0"/>
              </a:spcAft>
              <a:buClr>
                <a:schemeClr val="dk1"/>
              </a:buClr>
              <a:buSzPts val="1800"/>
              <a:buChar char="•"/>
            </a:pPr>
            <a:r>
              <a:rPr lang="en-US" dirty="0"/>
              <a:t>This thing closes on Friday night (</a:t>
            </a:r>
            <a:r>
              <a:rPr lang="en-US" b="1" dirty="0"/>
              <a:t>this</a:t>
            </a:r>
            <a:r>
              <a:rPr lang="en-US" dirty="0"/>
              <a:t> Friday night)</a:t>
            </a:r>
            <a:endParaRPr dirty="0"/>
          </a:p>
          <a:p>
            <a:pPr marL="457200" lvl="0" indent="-342900" algn="l" rtl="0">
              <a:lnSpc>
                <a:spcPct val="90000"/>
              </a:lnSpc>
              <a:spcBef>
                <a:spcPts val="1000"/>
              </a:spcBef>
              <a:spcAft>
                <a:spcPts val="0"/>
              </a:spcAft>
              <a:buClr>
                <a:schemeClr val="dk1"/>
              </a:buClr>
              <a:buSzPts val="1800"/>
              <a:buChar char="•"/>
            </a:pPr>
            <a:r>
              <a:rPr lang="en-US" dirty="0"/>
              <a:t>Need &gt; 50% feedback rate for this to be meaningful</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For last recitation r8</a:t>
            </a:r>
            <a:endParaRPr dirty="0"/>
          </a:p>
        </p:txBody>
      </p:sp>
      <p:sp>
        <p:nvSpPr>
          <p:cNvPr id="122" name="Google Shape;122;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t>The plan is to discuss:</a:t>
            </a:r>
            <a:endParaRPr dirty="0"/>
          </a:p>
          <a:p>
            <a:pPr marL="685800" lvl="1" indent="-228600">
              <a:buSzPts val="2400"/>
            </a:pPr>
            <a:r>
              <a:rPr lang="en-US" dirty="0"/>
              <a:t>Some more of past paper discussion (you may want to review the recording)</a:t>
            </a:r>
          </a:p>
          <a:p>
            <a:pPr marL="685800" lvl="1" indent="-228600" algn="l" rtl="0">
              <a:lnSpc>
                <a:spcPct val="90000"/>
              </a:lnSpc>
              <a:spcBef>
                <a:spcPts val="500"/>
              </a:spcBef>
              <a:spcAft>
                <a:spcPts val="0"/>
              </a:spcAft>
              <a:buClr>
                <a:schemeClr val="dk1"/>
              </a:buClr>
              <a:buSzPts val="2400"/>
              <a:buChar char="•"/>
            </a:pPr>
            <a:r>
              <a:rPr lang="en-US" dirty="0"/>
              <a:t>Final assessment details :O (you may want to review the recording)</a:t>
            </a:r>
          </a:p>
        </p:txBody>
      </p:sp>
      <p:pic>
        <p:nvPicPr>
          <p:cNvPr id="123" name="Google Shape;123;p6" descr="https://ivle.nus.edu.sg/images/flipped.png"/>
          <p:cNvPicPr preferRelativeResize="0"/>
          <p:nvPr/>
        </p:nvPicPr>
        <p:blipFill rotWithShape="1">
          <a:blip r:embed="rId3">
            <a:alphaModFix/>
          </a:blip>
          <a:srcRect/>
          <a:stretch/>
        </p:blipFill>
        <p:spPr>
          <a:xfrm>
            <a:off x="10083511" y="144606"/>
            <a:ext cx="1979076" cy="653097"/>
          </a:xfrm>
          <a:prstGeom prst="rect">
            <a:avLst/>
          </a:prstGeom>
          <a:noFill/>
          <a:ln>
            <a:noFill/>
          </a:ln>
        </p:spPr>
      </p:pic>
    </p:spTree>
    <p:extLst>
      <p:ext uri="{BB962C8B-B14F-4D97-AF65-F5344CB8AC3E}">
        <p14:creationId xmlns:p14="http://schemas.microsoft.com/office/powerpoint/2010/main" val="3100637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For last lecture L8a (first 25m only)</a:t>
            </a:r>
            <a:endParaRPr dirty="0"/>
          </a:p>
        </p:txBody>
      </p:sp>
      <p:sp>
        <p:nvSpPr>
          <p:cNvPr id="122" name="Google Shape;122;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t>There is nothing to self-read for the (real) last class, we will discuss:</a:t>
            </a:r>
            <a:endParaRPr dirty="0"/>
          </a:p>
          <a:p>
            <a:pPr marL="685800" lvl="1" indent="-228600" algn="l" rtl="0">
              <a:lnSpc>
                <a:spcPct val="90000"/>
              </a:lnSpc>
              <a:spcBef>
                <a:spcPts val="500"/>
              </a:spcBef>
              <a:spcAft>
                <a:spcPts val="0"/>
              </a:spcAft>
              <a:buClr>
                <a:schemeClr val="dk1"/>
              </a:buClr>
              <a:buSzPts val="2400"/>
              <a:buChar char="•"/>
            </a:pPr>
            <a:r>
              <a:rPr lang="en-US" dirty="0"/>
              <a:t>A preview of “The Limit of Computation”</a:t>
            </a:r>
            <a:endParaRPr dirty="0"/>
          </a:p>
          <a:p>
            <a:pPr marL="1143000" lvl="2" indent="-228600" algn="l" rtl="0">
              <a:lnSpc>
                <a:spcPct val="90000"/>
              </a:lnSpc>
              <a:spcBef>
                <a:spcPts val="500"/>
              </a:spcBef>
              <a:spcAft>
                <a:spcPts val="0"/>
              </a:spcAft>
              <a:buClr>
                <a:schemeClr val="dk1"/>
              </a:buClr>
              <a:buSzPts val="2000"/>
              <a:buChar char="•"/>
            </a:pPr>
            <a:r>
              <a:rPr lang="en-US" dirty="0"/>
              <a:t>The harder algorithmic stuff beyond this 8-weeks module</a:t>
            </a:r>
          </a:p>
          <a:p>
            <a:pPr marL="685800" lvl="1" indent="-228600">
              <a:buSzPts val="2000"/>
            </a:pPr>
            <a:r>
              <a:rPr lang="en-US" dirty="0"/>
              <a:t>9.00-9.25am only</a:t>
            </a:r>
            <a:endParaRPr dirty="0"/>
          </a:p>
          <a:p>
            <a:pPr marL="228600" lvl="0" indent="-228600" algn="l" rtl="0">
              <a:lnSpc>
                <a:spcPct val="90000"/>
              </a:lnSpc>
              <a:spcBef>
                <a:spcPts val="1000"/>
              </a:spcBef>
              <a:spcAft>
                <a:spcPts val="0"/>
              </a:spcAft>
              <a:buClr>
                <a:schemeClr val="dk1"/>
              </a:buClr>
              <a:buSzPts val="2800"/>
              <a:buChar char="•"/>
            </a:pPr>
            <a:r>
              <a:rPr lang="en-US" dirty="0"/>
              <a:t>Note: The last PS8 also runs for one week,</a:t>
            </a:r>
            <a:br>
              <a:rPr lang="en-US" dirty="0"/>
            </a:br>
            <a:r>
              <a:rPr lang="en-US" dirty="0"/>
              <a:t>i.e., until Wed, 26 Nov 2023, 07.59am</a:t>
            </a:r>
            <a:endParaRPr dirty="0"/>
          </a:p>
        </p:txBody>
      </p:sp>
      <p:pic>
        <p:nvPicPr>
          <p:cNvPr id="123" name="Google Shape;123;p6" descr="https://ivle.nus.edu.sg/images/flipped.png"/>
          <p:cNvPicPr preferRelativeResize="0"/>
          <p:nvPr/>
        </p:nvPicPr>
        <p:blipFill rotWithShape="1">
          <a:blip r:embed="rId3">
            <a:alphaModFix/>
          </a:blip>
          <a:srcRect/>
          <a:stretch/>
        </p:blipFill>
        <p:spPr>
          <a:xfrm>
            <a:off x="10083511" y="144606"/>
            <a:ext cx="1979076" cy="65309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err="1"/>
              <a:t>VisuAlgo</a:t>
            </a:r>
            <a:r>
              <a:rPr lang="en-US" dirty="0"/>
              <a:t> Online Quiz 3 (</a:t>
            </a:r>
            <a:r>
              <a:rPr lang="en-US" dirty="0">
                <a:solidFill>
                  <a:srgbClr val="FF0000"/>
                </a:solidFill>
              </a:rPr>
              <a:t>9%</a:t>
            </a:r>
            <a:r>
              <a:rPr lang="en-US" dirty="0"/>
              <a:t>)</a:t>
            </a:r>
            <a:endParaRPr dirty="0"/>
          </a:p>
        </p:txBody>
      </p:sp>
      <p:sp>
        <p:nvSpPr>
          <p:cNvPr id="129" name="Google Shape;129;p7"/>
          <p:cNvSpPr txBox="1">
            <a:spLocks noGrp="1"/>
          </p:cNvSpPr>
          <p:nvPr>
            <p:ph type="body" idx="1"/>
          </p:nvPr>
        </p:nvSpPr>
        <p:spPr>
          <a:xfrm>
            <a:off x="838200" y="1825624"/>
            <a:ext cx="10515600" cy="4518731"/>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000"/>
              <a:buChar char="•"/>
            </a:pPr>
            <a:r>
              <a:rPr lang="en-US" sz="2000" dirty="0"/>
              <a:t>Go to </a:t>
            </a:r>
            <a:r>
              <a:rPr lang="en-US" sz="2000" u="sng" dirty="0">
                <a:solidFill>
                  <a:schemeClr val="hlink"/>
                </a:solidFill>
                <a:hlinkClick r:id="rId3"/>
              </a:rPr>
              <a:t>https://visualgo.net/tests</a:t>
            </a:r>
            <a:endParaRPr sz="2000" dirty="0"/>
          </a:p>
          <a:p>
            <a:pPr marL="228600" lvl="0" indent="-228600" algn="l" rtl="0">
              <a:lnSpc>
                <a:spcPct val="90000"/>
              </a:lnSpc>
              <a:spcBef>
                <a:spcPts val="1000"/>
              </a:spcBef>
              <a:spcAft>
                <a:spcPts val="0"/>
              </a:spcAft>
              <a:buClr>
                <a:schemeClr val="dk1"/>
              </a:buClr>
              <a:buSzPts val="2000"/>
              <a:buChar char="•"/>
            </a:pPr>
            <a:r>
              <a:rPr lang="en-US" sz="2000" dirty="0"/>
              <a:t>Topics tested:</a:t>
            </a:r>
            <a:endParaRPr dirty="0"/>
          </a:p>
          <a:p>
            <a:pPr marL="685800" lvl="1" indent="-228600"/>
            <a:r>
              <a:rPr lang="en-US" sz="1800" dirty="0"/>
              <a:t>/sorting, /list/, /heap, /</a:t>
            </a:r>
            <a:r>
              <a:rPr lang="en-US" sz="1800" dirty="0" err="1"/>
              <a:t>hashtable</a:t>
            </a:r>
            <a:r>
              <a:rPr lang="en-US" sz="1800" dirty="0"/>
              <a:t> (</a:t>
            </a:r>
            <a:r>
              <a:rPr lang="en-US" sz="1800" b="1" dirty="0"/>
              <a:t>no QP/DH</a:t>
            </a:r>
            <a:r>
              <a:rPr lang="en-US" sz="1800" dirty="0"/>
              <a:t>), /</a:t>
            </a:r>
            <a:r>
              <a:rPr lang="en-US" sz="1800" dirty="0" err="1"/>
              <a:t>bst</a:t>
            </a:r>
            <a:r>
              <a:rPr lang="en-US" sz="1800" dirty="0"/>
              <a:t> (</a:t>
            </a:r>
            <a:r>
              <a:rPr lang="en-US" sz="1800" b="1" dirty="0"/>
              <a:t>no AVL</a:t>
            </a:r>
            <a:r>
              <a:rPr lang="en-US" sz="1800" dirty="0"/>
              <a:t>)</a:t>
            </a:r>
          </a:p>
          <a:p>
            <a:pPr marL="1143000" lvl="2" indent="-228600"/>
            <a:r>
              <a:rPr lang="en-US" sz="1400" dirty="0"/>
              <a:t>1+1+1+1+1 = 5 hard questions (so you can’t “forget” the first 5 weeks…)</a:t>
            </a:r>
            <a:endParaRPr dirty="0"/>
          </a:p>
          <a:p>
            <a:pPr marL="685800" lvl="1" indent="-228600"/>
            <a:r>
              <a:rPr lang="en-US" sz="1800" dirty="0"/>
              <a:t>/</a:t>
            </a:r>
            <a:r>
              <a:rPr lang="en-US" sz="1800" dirty="0" err="1"/>
              <a:t>graphds</a:t>
            </a:r>
            <a:r>
              <a:rPr lang="en-US" sz="1800" dirty="0"/>
              <a:t>, /</a:t>
            </a:r>
            <a:r>
              <a:rPr lang="en-US" sz="1800" dirty="0" err="1"/>
              <a:t>dfsbfs</a:t>
            </a:r>
            <a:r>
              <a:rPr lang="en-US" sz="1800" dirty="0"/>
              <a:t>, /</a:t>
            </a:r>
            <a:r>
              <a:rPr lang="en-US" sz="1800" dirty="0" err="1"/>
              <a:t>sssp</a:t>
            </a:r>
            <a:r>
              <a:rPr lang="en-US" sz="1800" dirty="0"/>
              <a:t> </a:t>
            </a:r>
            <a:r>
              <a:rPr lang="en-US" sz="1800" b="1" dirty="0"/>
              <a:t>(no Bellman-Ford; no -</a:t>
            </a:r>
            <a:r>
              <a:rPr lang="en-US" sz="1800" b="1" dirty="0" err="1"/>
              <a:t>ve</a:t>
            </a:r>
            <a:r>
              <a:rPr lang="en-US" sz="1800" b="1" dirty="0"/>
              <a:t> weighted edges)</a:t>
            </a:r>
          </a:p>
          <a:p>
            <a:pPr marL="1143000" lvl="2" indent="-228600"/>
            <a:r>
              <a:rPr lang="en-US" sz="1400" dirty="0"/>
              <a:t>3+3+2 = 8 hard questions</a:t>
            </a:r>
            <a:endParaRPr dirty="0"/>
          </a:p>
          <a:p>
            <a:pPr marL="228600" lvl="0" indent="-228600" algn="l" rtl="0">
              <a:lnSpc>
                <a:spcPct val="90000"/>
              </a:lnSpc>
              <a:spcBef>
                <a:spcPts val="1000"/>
              </a:spcBef>
              <a:spcAft>
                <a:spcPts val="0"/>
              </a:spcAft>
              <a:buClr>
                <a:schemeClr val="dk1"/>
              </a:buClr>
              <a:buSzPts val="2000"/>
              <a:buChar char="•"/>
            </a:pPr>
            <a:r>
              <a:rPr lang="en-US" sz="2000" dirty="0"/>
              <a:t>FAQ: Adjustment to VA system will be done by Fri, 24 Nov </a:t>
            </a:r>
            <a:r>
              <a:rPr lang="en-US" sz="2000" dirty="0" err="1"/>
              <a:t>bef</a:t>
            </a:r>
            <a:r>
              <a:rPr lang="en-US" sz="2000" dirty="0"/>
              <a:t> r8</a:t>
            </a:r>
          </a:p>
          <a:p>
            <a:pPr marL="228600" lvl="0" indent="-228600" algn="l" rtl="0">
              <a:lnSpc>
                <a:spcPct val="90000"/>
              </a:lnSpc>
              <a:spcBef>
                <a:spcPts val="1000"/>
              </a:spcBef>
              <a:spcAft>
                <a:spcPts val="0"/>
              </a:spcAft>
              <a:buClr>
                <a:schemeClr val="dk1"/>
              </a:buClr>
              <a:buSzPts val="2000"/>
              <a:buChar char="•"/>
            </a:pPr>
            <a:r>
              <a:rPr lang="en-US" sz="2000" dirty="0"/>
              <a:t>15 random questions (different per student), 15 minutes</a:t>
            </a:r>
            <a:endParaRPr dirty="0"/>
          </a:p>
          <a:p>
            <a:pPr marL="685800" lvl="1" indent="-228600" algn="l" rtl="0">
              <a:lnSpc>
                <a:spcPct val="90000"/>
              </a:lnSpc>
              <a:spcBef>
                <a:spcPts val="500"/>
              </a:spcBef>
              <a:spcAft>
                <a:spcPts val="0"/>
              </a:spcAft>
              <a:buClr>
                <a:schemeClr val="dk1"/>
              </a:buClr>
              <a:buSzPts val="1800"/>
              <a:buChar char="•"/>
            </a:pPr>
            <a:r>
              <a:rPr lang="en-US" sz="1800" dirty="0"/>
              <a:t>Plus 2 never-seen-before questions, not</a:t>
            </a:r>
            <a:r>
              <a:rPr lang="en-US" sz="1600" dirty="0"/>
              <a:t> in training mode</a:t>
            </a:r>
            <a:endParaRPr sz="1600" dirty="0"/>
          </a:p>
          <a:p>
            <a:pPr marL="228600" lvl="0" indent="-228600" algn="l" rtl="0">
              <a:lnSpc>
                <a:spcPct val="90000"/>
              </a:lnSpc>
              <a:spcBef>
                <a:spcPts val="1000"/>
              </a:spcBef>
              <a:spcAft>
                <a:spcPts val="0"/>
              </a:spcAft>
              <a:buClr>
                <a:schemeClr val="dk1"/>
              </a:buClr>
              <a:buSzPts val="2000"/>
              <a:buChar char="•"/>
            </a:pPr>
            <a:r>
              <a:rPr lang="en-US" sz="2000" dirty="0"/>
              <a:t>Must be present at </a:t>
            </a:r>
            <a:r>
              <a:rPr lang="en-US" sz="2000" dirty="0" err="1"/>
              <a:t>iCube</a:t>
            </a:r>
            <a:r>
              <a:rPr lang="en-US" sz="2000" dirty="0"/>
              <a:t>-Auditorium this Sat, 25 Nov:</a:t>
            </a:r>
          </a:p>
          <a:p>
            <a:pPr marL="685800" lvl="1" indent="-228600">
              <a:spcBef>
                <a:spcPts val="1000"/>
              </a:spcBef>
              <a:buSzPts val="2000"/>
            </a:pPr>
            <a:r>
              <a:rPr lang="en-US" sz="1800" dirty="0"/>
              <a:t>4 official absences so far (go to Thu, 7 Dec 23, 4.00-4.15pm makeup)</a:t>
            </a:r>
            <a:endParaRPr sz="1800" dirty="0"/>
          </a:p>
          <a:p>
            <a:pPr marL="228600" lvl="0" indent="-228600" algn="l" rtl="0">
              <a:lnSpc>
                <a:spcPct val="90000"/>
              </a:lnSpc>
              <a:spcBef>
                <a:spcPts val="1000"/>
              </a:spcBef>
              <a:spcAft>
                <a:spcPts val="0"/>
              </a:spcAft>
              <a:buClr>
                <a:schemeClr val="dk1"/>
              </a:buClr>
              <a:buSzPts val="2000"/>
              <a:buChar char="•"/>
            </a:pPr>
            <a:r>
              <a:rPr lang="en-US" sz="2000" dirty="0"/>
              <a:t>3 groups (67 </a:t>
            </a:r>
            <a:r>
              <a:rPr lang="en-US" sz="2000" dirty="0" err="1"/>
              <a:t>pax</a:t>
            </a:r>
            <a:r>
              <a:rPr lang="en-US" sz="2000" dirty="0"/>
              <a:t> each) to reduce peak server load:</a:t>
            </a:r>
          </a:p>
          <a:p>
            <a:pPr marL="685800" lvl="1" indent="-228600">
              <a:spcBef>
                <a:spcPts val="1000"/>
              </a:spcBef>
              <a:buSzPts val="2000"/>
            </a:pPr>
            <a:r>
              <a:rPr lang="en-US" sz="1800" dirty="0"/>
              <a:t>9.30-9.45am, 9.31-9.45am, and 9.32-9.47am</a:t>
            </a:r>
            <a:endParaRPr sz="1800" dirty="0"/>
          </a:p>
        </p:txBody>
      </p:sp>
      <p:graphicFrame>
        <p:nvGraphicFramePr>
          <p:cNvPr id="130" name="Google Shape;130;p7"/>
          <p:cNvGraphicFramePr/>
          <p:nvPr/>
        </p:nvGraphicFramePr>
        <p:xfrm>
          <a:off x="7881935" y="681037"/>
          <a:ext cx="4145495" cy="5010150"/>
        </p:xfrm>
        <a:graphic>
          <a:graphicData uri="http://schemas.openxmlformats.org/presentationml/2006/ole">
            <mc:AlternateContent xmlns:mc="http://schemas.openxmlformats.org/markup-compatibility/2006">
              <mc:Choice xmlns:v="urn:schemas-microsoft-com:vml" Requires="v">
                <p:oleObj r:id="rId4" imgW="4145495" imgH="5010150" progId="Paint.Picture">
                  <p:embed/>
                </p:oleObj>
              </mc:Choice>
              <mc:Fallback>
                <p:oleObj r:id="rId4" imgW="4145495" imgH="5010150" progId="Paint.Picture">
                  <p:embed/>
                  <p:pic>
                    <p:nvPicPr>
                      <p:cNvPr id="130" name="Google Shape;130;p7"/>
                      <p:cNvPicPr preferRelativeResize="0"/>
                      <p:nvPr/>
                    </p:nvPicPr>
                    <p:blipFill rotWithShape="1">
                      <a:blip r:embed="rId5">
                        <a:alphaModFix/>
                      </a:blip>
                      <a:srcRect/>
                      <a:stretch/>
                    </p:blipFill>
                    <p:spPr>
                      <a:xfrm>
                        <a:off x="7881935" y="681037"/>
                        <a:ext cx="4145495" cy="5010150"/>
                      </a:xfrm>
                      <a:prstGeom prst="rect">
                        <a:avLst/>
                      </a:prstGeom>
                      <a:noFill/>
                      <a:ln>
                        <a:noFill/>
                      </a:ln>
                    </p:spPr>
                  </p:pic>
                </p:oleObj>
              </mc:Fallback>
            </mc:AlternateContent>
          </a:graphicData>
        </a:graphic>
      </p:graphicFrame>
      <p:sp>
        <p:nvSpPr>
          <p:cNvPr id="131" name="Google Shape;131;p7"/>
          <p:cNvSpPr/>
          <p:nvPr/>
        </p:nvSpPr>
        <p:spPr>
          <a:xfrm>
            <a:off x="9455149" y="4615656"/>
            <a:ext cx="914400" cy="914400"/>
          </a:xfrm>
          <a:prstGeom prst="mathMultiply">
            <a:avLst>
              <a:gd name="adj1" fmla="val 2352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2" name="Google Shape;132;p7"/>
          <p:cNvSpPr/>
          <p:nvPr/>
        </p:nvSpPr>
        <p:spPr>
          <a:xfrm>
            <a:off x="10910359" y="4648552"/>
            <a:ext cx="914400" cy="914400"/>
          </a:xfrm>
          <a:prstGeom prst="mathMultiply">
            <a:avLst>
              <a:gd name="adj1" fmla="val 23520"/>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IT5003</a:t>
            </a:r>
            <a:endParaRPr/>
          </a:p>
        </p:txBody>
      </p:sp>
      <p:sp>
        <p:nvSpPr>
          <p:cNvPr id="95" name="Google Shape;95;p2"/>
          <p:cNvSpPr txBox="1">
            <a:spLocks noGrp="1"/>
          </p:cNvSpPr>
          <p:nvPr>
            <p:ph type="subTitle" idx="1"/>
          </p:nvPr>
        </p:nvSpPr>
        <p:spPr>
          <a:xfrm>
            <a:off x="1524000" y="3602038"/>
            <a:ext cx="9144000" cy="1932488"/>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r>
              <a:rPr lang="en-US" sz="2000" dirty="0"/>
              <a:t>The last (8</a:t>
            </a:r>
            <a:r>
              <a:rPr lang="en-US" sz="2000" baseline="30000" dirty="0"/>
              <a:t>th</a:t>
            </a:r>
            <a:r>
              <a:rPr lang="en-US" sz="2000" dirty="0"/>
              <a:t>) Week and the last Wed class</a:t>
            </a:r>
            <a:endParaRPr sz="2000" dirty="0"/>
          </a:p>
          <a:p>
            <a:pPr marL="0" lvl="0" indent="0" algn="ctr" rtl="0">
              <a:lnSpc>
                <a:spcPct val="90000"/>
              </a:lnSpc>
              <a:spcBef>
                <a:spcPts val="1000"/>
              </a:spcBef>
              <a:spcAft>
                <a:spcPts val="0"/>
              </a:spcAft>
              <a:buClr>
                <a:schemeClr val="dk1"/>
              </a:buClr>
              <a:buSzPts val="2400"/>
              <a:buNone/>
            </a:pPr>
            <a:r>
              <a:rPr lang="en-US" sz="2000" dirty="0"/>
              <a:t>SSSP round 2 (weighted)</a:t>
            </a:r>
          </a:p>
          <a:p>
            <a:pPr marL="0" indent="0"/>
            <a:r>
              <a:rPr lang="en-SG" sz="2000" dirty="0"/>
              <a:t>Course wrap up</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US" dirty="0"/>
              <a:t>Admin: Venue Confirmation</a:t>
            </a:r>
            <a:endParaRPr b="1" dirty="0">
              <a:solidFill>
                <a:srgbClr val="FF0000"/>
              </a:solidFill>
            </a:endParaRPr>
          </a:p>
        </p:txBody>
      </p:sp>
      <p:sp>
        <p:nvSpPr>
          <p:cNvPr id="101" name="Google Shape;101;p23"/>
          <p:cNvSpPr txBox="1">
            <a:spLocks noGrp="1"/>
          </p:cNvSpPr>
          <p:nvPr>
            <p:ph type="body" idx="1"/>
          </p:nvPr>
        </p:nvSpPr>
        <p:spPr>
          <a:xfrm>
            <a:off x="838200" y="1825625"/>
            <a:ext cx="10652760" cy="4351338"/>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1000"/>
              </a:spcBef>
              <a:spcAft>
                <a:spcPts val="0"/>
              </a:spcAft>
              <a:buClr>
                <a:schemeClr val="dk1"/>
              </a:buClr>
              <a:buSzPts val="1800"/>
              <a:buChar char="•"/>
            </a:pPr>
            <a:r>
              <a:rPr lang="en-US" sz="2400" dirty="0"/>
              <a:t>Fri, 24 Nov 2023, 2-4pm last recitation r8 at SR@LT19</a:t>
            </a:r>
          </a:p>
          <a:p>
            <a:pPr lvl="1">
              <a:spcBef>
                <a:spcPts val="1000"/>
              </a:spcBef>
            </a:pPr>
            <a:r>
              <a:rPr lang="en-US" sz="2000" dirty="0"/>
              <a:t>COM1-2-SR1 is interestingly used for “final exam stuff”</a:t>
            </a:r>
          </a:p>
          <a:p>
            <a:pPr lvl="2">
              <a:spcBef>
                <a:spcPts val="1000"/>
              </a:spcBef>
            </a:pPr>
            <a:r>
              <a:rPr lang="en-US" sz="1600" dirty="0"/>
              <a:t>I thought all final assessment venues are outside SoC venues for this </a:t>
            </a:r>
            <a:r>
              <a:rPr lang="en-US" sz="1600" dirty="0" err="1"/>
              <a:t>sem</a:t>
            </a:r>
            <a:r>
              <a:rPr lang="en-US" sz="1600" dirty="0"/>
              <a:t> due to construction noise</a:t>
            </a:r>
          </a:p>
          <a:p>
            <a:pPr lvl="1">
              <a:spcBef>
                <a:spcPts val="1000"/>
              </a:spcBef>
            </a:pPr>
            <a:r>
              <a:rPr lang="en-US" sz="2000" dirty="0"/>
              <a:t>Let’s see campus map on where this SR@LT19 is (it is basically next to LT19)</a:t>
            </a:r>
          </a:p>
          <a:p>
            <a:pPr lvl="2">
              <a:spcBef>
                <a:spcPts val="1000"/>
              </a:spcBef>
            </a:pPr>
            <a:r>
              <a:rPr lang="en-US" sz="1600" dirty="0">
                <a:hlinkClick r:id="rId3"/>
              </a:rPr>
              <a:t>https://map.nus.edu.sg/#page=map&amp;long=103.7745824000000000&amp;lat=1.2939822580000000</a:t>
            </a:r>
            <a:endParaRPr lang="en-US" sz="1600" dirty="0"/>
          </a:p>
          <a:p>
            <a:pPr marL="457200" lvl="0" indent="-342900" algn="l" rtl="0">
              <a:lnSpc>
                <a:spcPct val="90000"/>
              </a:lnSpc>
              <a:spcBef>
                <a:spcPts val="1000"/>
              </a:spcBef>
              <a:spcAft>
                <a:spcPts val="0"/>
              </a:spcAft>
              <a:buClr>
                <a:schemeClr val="dk1"/>
              </a:buClr>
              <a:buSzPts val="1800"/>
              <a:buChar char="•"/>
            </a:pPr>
            <a:r>
              <a:rPr lang="en-US" sz="2400" dirty="0"/>
              <a:t>Sat, 25 Nov 2023, 10am-12nn lab venues should be available and unlocked</a:t>
            </a:r>
          </a:p>
          <a:p>
            <a:pPr lvl="1">
              <a:spcBef>
                <a:spcPts val="1000"/>
              </a:spcBef>
            </a:pPr>
            <a:r>
              <a:rPr lang="en-US" sz="2000" dirty="0"/>
              <a:t>Unlike last Sat, 18 Nov for *some* groups…</a:t>
            </a:r>
          </a:p>
          <a:p>
            <a:pPr marL="457200" lvl="0" indent="-342900" algn="l" rtl="0">
              <a:lnSpc>
                <a:spcPct val="90000"/>
              </a:lnSpc>
              <a:spcBef>
                <a:spcPts val="1000"/>
              </a:spcBef>
              <a:spcAft>
                <a:spcPts val="0"/>
              </a:spcAft>
              <a:buClr>
                <a:schemeClr val="dk1"/>
              </a:buClr>
              <a:buSzPts val="1800"/>
              <a:buChar char="•"/>
            </a:pPr>
            <a:r>
              <a:rPr lang="en-US" sz="2400" dirty="0">
                <a:solidFill>
                  <a:schemeClr val="tx1"/>
                </a:solidFill>
              </a:rPr>
              <a:t>Mon, 27 Nov 2023, 2-4pm and 4-6pm lab venues should be available too</a:t>
            </a:r>
          </a:p>
          <a:p>
            <a:pPr lvl="1">
              <a:spcBef>
                <a:spcPts val="1000"/>
              </a:spcBef>
            </a:pPr>
            <a:r>
              <a:rPr lang="en-US" sz="2000" dirty="0">
                <a:solidFill>
                  <a:schemeClr val="tx1"/>
                </a:solidFill>
              </a:rPr>
              <a:t>Unlike last Mon, 20 Nov 2023, for 2-4pm groups…</a:t>
            </a:r>
          </a:p>
        </p:txBody>
      </p:sp>
    </p:spTree>
    <p:extLst>
      <p:ext uri="{BB962C8B-B14F-4D97-AF65-F5344CB8AC3E}">
        <p14:creationId xmlns:p14="http://schemas.microsoft.com/office/powerpoint/2010/main" val="1036361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Review of SSSP Problem</a:t>
            </a:r>
            <a:endParaRPr dirty="0"/>
          </a:p>
        </p:txBody>
      </p:sp>
      <p:sp>
        <p:nvSpPr>
          <p:cNvPr id="102" name="Google Shape;102;p3"/>
          <p:cNvSpPr txBox="1">
            <a:spLocks noGrp="1"/>
          </p:cNvSpPr>
          <p:nvPr>
            <p:ph type="body" idx="1"/>
          </p:nvPr>
        </p:nvSpPr>
        <p:spPr>
          <a:xfrm>
            <a:off x="838199" y="1825624"/>
            <a:ext cx="10892589" cy="5032375"/>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90000"/>
              </a:lnSpc>
              <a:spcBef>
                <a:spcPts val="0"/>
              </a:spcBef>
              <a:spcAft>
                <a:spcPts val="0"/>
              </a:spcAft>
              <a:buClr>
                <a:schemeClr val="dk1"/>
              </a:buClr>
              <a:buSzPts val="2800"/>
              <a:buChar char="•"/>
            </a:pPr>
            <a:r>
              <a:rPr lang="en-US" dirty="0"/>
              <a:t>Some earlier slides + </a:t>
            </a:r>
            <a:r>
              <a:rPr lang="en-US" u="sng" dirty="0">
                <a:solidFill>
                  <a:schemeClr val="hlink"/>
                </a:solidFill>
                <a:hlinkClick r:id="rId3"/>
              </a:rPr>
              <a:t>https://visualgo.net/en/sssp?slide=8</a:t>
            </a:r>
            <a:r>
              <a:rPr lang="en-US" dirty="0"/>
              <a:t> to 8-5</a:t>
            </a:r>
            <a:endParaRPr dirty="0"/>
          </a:p>
          <a:p>
            <a:pPr marL="228600" lvl="0" indent="-228600" algn="l" rtl="0">
              <a:lnSpc>
                <a:spcPct val="90000"/>
              </a:lnSpc>
              <a:spcBef>
                <a:spcPts val="1000"/>
              </a:spcBef>
              <a:spcAft>
                <a:spcPts val="0"/>
              </a:spcAft>
              <a:buClr>
                <a:schemeClr val="dk1"/>
              </a:buClr>
              <a:buSzPts val="2800"/>
              <a:buChar char="•"/>
            </a:pPr>
            <a:r>
              <a:rPr lang="en-US" dirty="0"/>
              <a:t>Q&amp;A on SSSP part 3:</a:t>
            </a:r>
            <a:endParaRPr dirty="0"/>
          </a:p>
          <a:p>
            <a:pPr marL="914400" lvl="1" indent="-457200" algn="l" rtl="0">
              <a:lnSpc>
                <a:spcPct val="90000"/>
              </a:lnSpc>
              <a:spcBef>
                <a:spcPts val="500"/>
              </a:spcBef>
              <a:spcAft>
                <a:spcPts val="0"/>
              </a:spcAft>
              <a:buClr>
                <a:schemeClr val="dk1"/>
              </a:buClr>
              <a:buSzPts val="2400"/>
              <a:buFont typeface="Calibri"/>
              <a:buAutoNum type="arabicPeriod"/>
            </a:pPr>
            <a:r>
              <a:rPr lang="en-US" dirty="0"/>
              <a:t>Review: BFS </a:t>
            </a:r>
            <a:r>
              <a:rPr lang="en-US" u="sng" dirty="0" err="1">
                <a:solidFill>
                  <a:schemeClr val="hlink"/>
                </a:solidFill>
                <a:hlinkClick r:id="rId4"/>
              </a:rPr>
              <a:t>canNOT</a:t>
            </a:r>
            <a:r>
              <a:rPr lang="en-US" u="sng" dirty="0">
                <a:solidFill>
                  <a:schemeClr val="hlink"/>
                </a:solidFill>
                <a:hlinkClick r:id="rId4"/>
              </a:rPr>
              <a:t> be used</a:t>
            </a:r>
            <a:r>
              <a:rPr lang="en-US" dirty="0"/>
              <a:t> for weighted SSSP</a:t>
            </a:r>
            <a:endParaRPr dirty="0"/>
          </a:p>
          <a:p>
            <a:pPr lvl="1" indent="-457200">
              <a:buSzPts val="2400"/>
              <a:buFont typeface="Calibri"/>
              <a:buAutoNum type="arabicPeriod"/>
            </a:pPr>
            <a:r>
              <a:rPr lang="en-US" dirty="0"/>
              <a:t>Negative weight </a:t>
            </a:r>
            <a:r>
              <a:rPr lang="en-US" b="1" dirty="0"/>
              <a:t>cycles</a:t>
            </a:r>
            <a:r>
              <a:rPr lang="en-US" dirty="0"/>
              <a:t> cause </a:t>
            </a:r>
            <a:r>
              <a:rPr lang="en-US" u="sng" dirty="0">
                <a:solidFill>
                  <a:schemeClr val="hlink"/>
                </a:solidFill>
                <a:hlinkClick r:id="rId5"/>
              </a:rPr>
              <a:t>ill-defined shortest paths case</a:t>
            </a:r>
            <a:r>
              <a:rPr lang="en-US" dirty="0"/>
              <a:t> – side stepped in IT5003…</a:t>
            </a:r>
            <a:endParaRPr dirty="0"/>
          </a:p>
          <a:p>
            <a:pPr marL="914400" lvl="1" indent="-457200" algn="l" rtl="0">
              <a:lnSpc>
                <a:spcPct val="90000"/>
              </a:lnSpc>
              <a:spcBef>
                <a:spcPts val="500"/>
              </a:spcBef>
              <a:spcAft>
                <a:spcPts val="0"/>
              </a:spcAft>
              <a:buClr>
                <a:schemeClr val="dk1"/>
              </a:buClr>
              <a:buSzPts val="2400"/>
              <a:buFont typeface="Calibri"/>
              <a:buAutoNum type="arabicPeriod"/>
            </a:pPr>
            <a:r>
              <a:rPr lang="en-US" dirty="0"/>
              <a:t>The </a:t>
            </a:r>
            <a:r>
              <a:rPr lang="en-US" u="sng" dirty="0">
                <a:solidFill>
                  <a:schemeClr val="hlink"/>
                </a:solidFill>
                <a:hlinkClick r:id="rId3"/>
              </a:rPr>
              <a:t>modification of </a:t>
            </a:r>
            <a:r>
              <a:rPr lang="en-US" u="sng" dirty="0" err="1">
                <a:solidFill>
                  <a:schemeClr val="hlink"/>
                </a:solidFill>
                <a:hlinkClick r:id="rId3"/>
              </a:rPr>
              <a:t>Dijkstra’s</a:t>
            </a:r>
            <a:r>
              <a:rPr lang="en-US" u="sng" dirty="0">
                <a:solidFill>
                  <a:schemeClr val="hlink"/>
                </a:solidFill>
                <a:hlinkClick r:id="rId3"/>
              </a:rPr>
              <a:t> algorithm</a:t>
            </a:r>
            <a:endParaRPr dirty="0"/>
          </a:p>
          <a:p>
            <a:pPr marL="1371600" lvl="2" indent="-457200" algn="l" rtl="0">
              <a:lnSpc>
                <a:spcPct val="90000"/>
              </a:lnSpc>
              <a:spcBef>
                <a:spcPts val="500"/>
              </a:spcBef>
              <a:spcAft>
                <a:spcPts val="0"/>
              </a:spcAft>
              <a:buClr>
                <a:schemeClr val="dk1"/>
              </a:buClr>
              <a:buSzPts val="2000"/>
              <a:buFont typeface="Calibri"/>
              <a:buAutoNum type="arabicPeriod"/>
            </a:pPr>
            <a:r>
              <a:rPr lang="en-US" dirty="0"/>
              <a:t>Quick </a:t>
            </a:r>
            <a:r>
              <a:rPr lang="en-US" u="sng" dirty="0">
                <a:solidFill>
                  <a:schemeClr val="hlink"/>
                </a:solidFill>
                <a:hlinkClick r:id="rId6"/>
              </a:rPr>
              <a:t>intuitive “proof”</a:t>
            </a:r>
            <a:r>
              <a:rPr lang="en-US" dirty="0"/>
              <a:t> of </a:t>
            </a:r>
            <a:r>
              <a:rPr lang="en-US" dirty="0" err="1"/>
              <a:t>Dijkstra’s</a:t>
            </a:r>
            <a:r>
              <a:rPr lang="en-US" dirty="0"/>
              <a:t> correctness (FYI only),</a:t>
            </a:r>
            <a:endParaRPr dirty="0"/>
          </a:p>
          <a:p>
            <a:pPr marL="1371600" lvl="2" indent="-457200" algn="l" rtl="0">
              <a:lnSpc>
                <a:spcPct val="90000"/>
              </a:lnSpc>
              <a:spcBef>
                <a:spcPts val="500"/>
              </a:spcBef>
              <a:spcAft>
                <a:spcPts val="0"/>
              </a:spcAft>
              <a:buClr>
                <a:schemeClr val="dk1"/>
              </a:buClr>
              <a:buSzPts val="2000"/>
              <a:buFont typeface="Calibri"/>
              <a:buAutoNum type="arabicPeriod"/>
            </a:pPr>
            <a:r>
              <a:rPr lang="en-US" dirty="0"/>
              <a:t>The </a:t>
            </a:r>
            <a:r>
              <a:rPr lang="en-US" u="sng" dirty="0">
                <a:solidFill>
                  <a:schemeClr val="hlink"/>
                </a:solidFill>
                <a:hlinkClick r:id="rId7"/>
              </a:rPr>
              <a:t>lazy update technique</a:t>
            </a:r>
            <a:r>
              <a:rPr lang="en-US" dirty="0"/>
              <a:t> for “</a:t>
            </a:r>
            <a:r>
              <a:rPr lang="en-US" dirty="0" err="1"/>
              <a:t>DecreaseKey</a:t>
            </a:r>
            <a:r>
              <a:rPr lang="en-US" dirty="0"/>
              <a:t>” operation using a standard Min PQ,</a:t>
            </a:r>
            <a:endParaRPr dirty="0"/>
          </a:p>
          <a:p>
            <a:pPr marL="1371600" lvl="2" indent="-457200" algn="l" rtl="0">
              <a:lnSpc>
                <a:spcPct val="90000"/>
              </a:lnSpc>
              <a:spcBef>
                <a:spcPts val="500"/>
              </a:spcBef>
              <a:spcAft>
                <a:spcPts val="0"/>
              </a:spcAft>
              <a:buClr>
                <a:schemeClr val="dk1"/>
              </a:buClr>
              <a:buSzPts val="2000"/>
              <a:buFont typeface="Calibri"/>
              <a:buAutoNum type="arabicPeriod"/>
            </a:pPr>
            <a:r>
              <a:rPr lang="en-US" dirty="0"/>
              <a:t>The time complexity analysis of </a:t>
            </a:r>
            <a:r>
              <a:rPr lang="en-US" u="sng" dirty="0">
                <a:solidFill>
                  <a:schemeClr val="hlink"/>
                </a:solidFill>
                <a:hlinkClick r:id="rId8"/>
              </a:rPr>
              <a:t>O((V+E) log V)</a:t>
            </a:r>
            <a:r>
              <a:rPr lang="en-US" dirty="0"/>
              <a:t> for </a:t>
            </a:r>
            <a:r>
              <a:rPr lang="en-US" i="1" dirty="0"/>
              <a:t>non-negative</a:t>
            </a:r>
            <a:r>
              <a:rPr lang="en-US" dirty="0"/>
              <a:t> weighted graphs</a:t>
            </a:r>
          </a:p>
          <a:p>
            <a:pPr lvl="1" indent="-457200">
              <a:buSzPts val="2000"/>
              <a:buFont typeface="Calibri"/>
              <a:buAutoNum type="arabicPeriod"/>
            </a:pPr>
            <a:r>
              <a:rPr lang="en-US" dirty="0"/>
              <a:t>SSSP on DAG (</a:t>
            </a:r>
            <a:r>
              <a:rPr lang="en-US" dirty="0" err="1"/>
              <a:t>toposort</a:t>
            </a:r>
            <a:r>
              <a:rPr lang="en-US" dirty="0"/>
              <a:t> helps)</a:t>
            </a:r>
          </a:p>
          <a:p>
            <a:pPr marL="228600" lvl="0" indent="-228600" algn="l" rtl="0">
              <a:lnSpc>
                <a:spcPct val="90000"/>
              </a:lnSpc>
              <a:spcBef>
                <a:spcPts val="1000"/>
              </a:spcBef>
              <a:spcAft>
                <a:spcPts val="0"/>
              </a:spcAft>
              <a:buClr>
                <a:schemeClr val="dk1"/>
              </a:buClr>
              <a:buSzPts val="2800"/>
              <a:buChar char="•"/>
            </a:pPr>
            <a:r>
              <a:rPr lang="en-US" dirty="0"/>
              <a:t>Not discussed:</a:t>
            </a:r>
            <a:endParaRPr dirty="0"/>
          </a:p>
          <a:p>
            <a:pPr marL="914400" lvl="1" indent="-457200" algn="l" rtl="0">
              <a:lnSpc>
                <a:spcPct val="90000"/>
              </a:lnSpc>
              <a:spcBef>
                <a:spcPts val="500"/>
              </a:spcBef>
              <a:spcAft>
                <a:spcPts val="0"/>
              </a:spcAft>
              <a:buClr>
                <a:schemeClr val="dk1"/>
              </a:buClr>
              <a:buSzPts val="2400"/>
              <a:buFont typeface="Calibri"/>
              <a:buAutoNum type="arabicPeriod"/>
            </a:pPr>
            <a:r>
              <a:rPr lang="en-US" dirty="0"/>
              <a:t>Exponential worst-case behavior of Modified </a:t>
            </a:r>
            <a:r>
              <a:rPr lang="en-US" dirty="0" err="1"/>
              <a:t>Dijkstra’s</a:t>
            </a:r>
            <a:r>
              <a:rPr lang="en-US" dirty="0"/>
              <a:t> on </a:t>
            </a:r>
            <a:r>
              <a:rPr lang="en-US" u="sng" dirty="0">
                <a:solidFill>
                  <a:schemeClr val="hlink"/>
                </a:solidFill>
                <a:hlinkClick r:id="rId9"/>
              </a:rPr>
              <a:t>exponential number of (SSSP) spanning trees</a:t>
            </a:r>
            <a:r>
              <a:rPr lang="en-US" dirty="0"/>
              <a:t> (only for negative weighted graphs)</a:t>
            </a:r>
            <a:endParaRPr dirty="0"/>
          </a:p>
          <a:p>
            <a:pPr marL="914400" lvl="1" indent="-457200" algn="l" rtl="0">
              <a:lnSpc>
                <a:spcPct val="90000"/>
              </a:lnSpc>
              <a:spcBef>
                <a:spcPts val="500"/>
              </a:spcBef>
              <a:spcAft>
                <a:spcPts val="0"/>
              </a:spcAft>
              <a:buClr>
                <a:schemeClr val="dk1"/>
              </a:buClr>
              <a:buSzPts val="2400"/>
              <a:buFont typeface="Calibri"/>
              <a:buAutoNum type="arabicPeriod"/>
            </a:pPr>
            <a:r>
              <a:rPr lang="en-US" dirty="0"/>
              <a:t>The original </a:t>
            </a:r>
            <a:r>
              <a:rPr lang="en-US" u="sng" dirty="0" err="1">
                <a:solidFill>
                  <a:schemeClr val="hlink"/>
                </a:solidFill>
                <a:hlinkClick r:id="rId10"/>
              </a:rPr>
              <a:t>Dijkstra’s</a:t>
            </a:r>
            <a:r>
              <a:rPr lang="en-US" u="sng" dirty="0">
                <a:solidFill>
                  <a:schemeClr val="hlink"/>
                </a:solidFill>
                <a:hlinkClick r:id="rId10"/>
              </a:rPr>
              <a:t> algorithm</a:t>
            </a:r>
            <a:r>
              <a:rPr lang="en-US" dirty="0"/>
              <a:t>, its balanced BST implementation (hard to do this in Python – sidestepped too), also O((V+E) log V)</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
                                            <p:txEl>
                                              <p:pRg st="2" end="2"/>
                                            </p:txEl>
                                          </p:spTgt>
                                        </p:tgtEl>
                                        <p:attrNameLst>
                                          <p:attrName>style.visibility</p:attrName>
                                        </p:attrNameLst>
                                      </p:cBhvr>
                                      <p:to>
                                        <p:strVal val="visible"/>
                                      </p:to>
                                    </p:set>
                                    <p:animEffect transition="in" filter="fade">
                                      <p:cBhvr>
                                        <p:cTn id="7" dur="500"/>
                                        <p:tgtEl>
                                          <p:spTgt spid="102">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
                                            <p:txEl>
                                              <p:pRg st="3" end="3"/>
                                            </p:txEl>
                                          </p:spTgt>
                                        </p:tgtEl>
                                        <p:attrNameLst>
                                          <p:attrName>style.visibility</p:attrName>
                                        </p:attrNameLst>
                                      </p:cBhvr>
                                      <p:to>
                                        <p:strVal val="visible"/>
                                      </p:to>
                                    </p:set>
                                    <p:animEffect transition="in" filter="fade">
                                      <p:cBhvr>
                                        <p:cTn id="12" dur="500"/>
                                        <p:tgtEl>
                                          <p:spTgt spid="102">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
                                            <p:txEl>
                                              <p:pRg st="4" end="4"/>
                                            </p:txEl>
                                          </p:spTgt>
                                        </p:tgtEl>
                                        <p:attrNameLst>
                                          <p:attrName>style.visibility</p:attrName>
                                        </p:attrNameLst>
                                      </p:cBhvr>
                                      <p:to>
                                        <p:strVal val="visible"/>
                                      </p:to>
                                    </p:set>
                                    <p:animEffect transition="in" filter="fade">
                                      <p:cBhvr>
                                        <p:cTn id="17" dur="500"/>
                                        <p:tgtEl>
                                          <p:spTgt spid="102">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2">
                                            <p:txEl>
                                              <p:pRg st="5" end="5"/>
                                            </p:txEl>
                                          </p:spTgt>
                                        </p:tgtEl>
                                        <p:attrNameLst>
                                          <p:attrName>style.visibility</p:attrName>
                                        </p:attrNameLst>
                                      </p:cBhvr>
                                      <p:to>
                                        <p:strVal val="visible"/>
                                      </p:to>
                                    </p:set>
                                    <p:animEffect transition="in" filter="fade">
                                      <p:cBhvr>
                                        <p:cTn id="22" dur="500"/>
                                        <p:tgtEl>
                                          <p:spTgt spid="102">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2">
                                            <p:txEl>
                                              <p:pRg st="6" end="6"/>
                                            </p:txEl>
                                          </p:spTgt>
                                        </p:tgtEl>
                                        <p:attrNameLst>
                                          <p:attrName>style.visibility</p:attrName>
                                        </p:attrNameLst>
                                      </p:cBhvr>
                                      <p:to>
                                        <p:strVal val="visible"/>
                                      </p:to>
                                    </p:set>
                                    <p:animEffect transition="in" filter="fade">
                                      <p:cBhvr>
                                        <p:cTn id="27" dur="500"/>
                                        <p:tgtEl>
                                          <p:spTgt spid="102">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2">
                                            <p:txEl>
                                              <p:pRg st="7" end="7"/>
                                            </p:txEl>
                                          </p:spTgt>
                                        </p:tgtEl>
                                        <p:attrNameLst>
                                          <p:attrName>style.visibility</p:attrName>
                                        </p:attrNameLst>
                                      </p:cBhvr>
                                      <p:to>
                                        <p:strVal val="visible"/>
                                      </p:to>
                                    </p:set>
                                    <p:animEffect transition="in" filter="fade">
                                      <p:cBhvr>
                                        <p:cTn id="32" dur="500"/>
                                        <p:tgtEl>
                                          <p:spTgt spid="102">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2">
                                            <p:txEl>
                                              <p:pRg st="8" end="8"/>
                                            </p:txEl>
                                          </p:spTgt>
                                        </p:tgtEl>
                                        <p:attrNameLst>
                                          <p:attrName>style.visibility</p:attrName>
                                        </p:attrNameLst>
                                      </p:cBhvr>
                                      <p:to>
                                        <p:strVal val="visible"/>
                                      </p:to>
                                    </p:set>
                                    <p:animEffect transition="in" filter="fade">
                                      <p:cBhvr>
                                        <p:cTn id="37" dur="500"/>
                                        <p:tgtEl>
                                          <p:spTgt spid="102">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02">
                                            <p:txEl>
                                              <p:pRg st="9" end="9"/>
                                            </p:txEl>
                                          </p:spTgt>
                                        </p:tgtEl>
                                        <p:attrNameLst>
                                          <p:attrName>style.visibility</p:attrName>
                                        </p:attrNameLst>
                                      </p:cBhvr>
                                      <p:to>
                                        <p:strVal val="visible"/>
                                      </p:to>
                                    </p:set>
                                    <p:animEffect transition="in" filter="fade">
                                      <p:cBhvr>
                                        <p:cTn id="42" dur="500"/>
                                        <p:tgtEl>
                                          <p:spTgt spid="102">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02">
                                            <p:txEl>
                                              <p:pRg st="10" end="10"/>
                                            </p:txEl>
                                          </p:spTgt>
                                        </p:tgtEl>
                                        <p:attrNameLst>
                                          <p:attrName>style.visibility</p:attrName>
                                        </p:attrNameLst>
                                      </p:cBhvr>
                                      <p:to>
                                        <p:strVal val="visible"/>
                                      </p:to>
                                    </p:set>
                                    <p:animEffect transition="in" filter="fade">
                                      <p:cBhvr>
                                        <p:cTn id="47" dur="500"/>
                                        <p:tgtEl>
                                          <p:spTgt spid="102">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02">
                                            <p:txEl>
                                              <p:pRg st="11" end="11"/>
                                            </p:txEl>
                                          </p:spTgt>
                                        </p:tgtEl>
                                        <p:attrNameLst>
                                          <p:attrName>style.visibility</p:attrName>
                                        </p:attrNameLst>
                                      </p:cBhvr>
                                      <p:to>
                                        <p:strVal val="visible"/>
                                      </p:to>
                                    </p:set>
                                    <p:animEffect transition="in" filter="fade">
                                      <p:cBhvr>
                                        <p:cTn id="52" dur="500"/>
                                        <p:tgtEl>
                                          <p:spTgt spid="102">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Checkpoint</a:t>
            </a:r>
          </a:p>
        </p:txBody>
      </p:sp>
      <p:sp>
        <p:nvSpPr>
          <p:cNvPr id="5" name="Text Placeholder 4"/>
          <p:cNvSpPr>
            <a:spLocks noGrp="1"/>
          </p:cNvSpPr>
          <p:nvPr>
            <p:ph type="body" idx="1"/>
          </p:nvPr>
        </p:nvSpPr>
        <p:spPr/>
        <p:txBody>
          <a:bodyPr/>
          <a:lstStyle/>
          <a:p>
            <a:r>
              <a:rPr lang="en-US" dirty="0"/>
              <a:t>Check the </a:t>
            </a:r>
            <a:r>
              <a:rPr lang="en-US" dirty="0" err="1"/>
              <a:t>centralised</a:t>
            </a:r>
            <a:r>
              <a:rPr lang="en-US" dirty="0"/>
              <a:t> recording (yes, it is recording properly)</a:t>
            </a:r>
          </a:p>
          <a:p>
            <a:r>
              <a:rPr lang="en-US" dirty="0"/>
              <a:t>Take class we-fie for SSG funded students (for audit purposes)</a:t>
            </a:r>
          </a:p>
        </p:txBody>
      </p:sp>
    </p:spTree>
    <p:extLst>
      <p:ext uri="{BB962C8B-B14F-4D97-AF65-F5344CB8AC3E}">
        <p14:creationId xmlns:p14="http://schemas.microsoft.com/office/powerpoint/2010/main" val="1529967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Not-Live Demo (bored…)</a:t>
            </a:r>
            <a:endParaRPr dirty="0"/>
          </a:p>
        </p:txBody>
      </p:sp>
      <p:sp>
        <p:nvSpPr>
          <p:cNvPr id="109" name="Google Shape;109;p4"/>
          <p:cNvSpPr txBox="1">
            <a:spLocks noGrp="1"/>
          </p:cNvSpPr>
          <p:nvPr>
            <p:ph type="body" idx="1"/>
          </p:nvPr>
        </p:nvSpPr>
        <p:spPr>
          <a:xfrm>
            <a:off x="838200" y="1825624"/>
            <a:ext cx="10515600" cy="503237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u="sng" dirty="0">
                <a:solidFill>
                  <a:schemeClr val="hlink"/>
                </a:solidFill>
                <a:hlinkClick r:id="rId3"/>
              </a:rPr>
              <a:t>https://nus.kattis.com/problems/shortestpath1</a:t>
            </a:r>
            <a:endParaRPr dirty="0"/>
          </a:p>
          <a:p>
            <a:pPr marL="685800" lvl="1" indent="-228600" algn="l" rtl="0">
              <a:lnSpc>
                <a:spcPct val="90000"/>
              </a:lnSpc>
              <a:spcBef>
                <a:spcPts val="500"/>
              </a:spcBef>
              <a:spcAft>
                <a:spcPts val="0"/>
              </a:spcAft>
              <a:buClr>
                <a:schemeClr val="dk1"/>
              </a:buClr>
              <a:buSzPts val="2400"/>
              <a:buChar char="•"/>
            </a:pPr>
            <a:r>
              <a:rPr lang="en-US" dirty="0"/>
              <a:t>A preview of how easy it is to write a working Dijkstra’s implementation</a:t>
            </a:r>
          </a:p>
          <a:p>
            <a:pPr marL="685800" lvl="1" indent="-228600" algn="l" rtl="0">
              <a:lnSpc>
                <a:spcPct val="90000"/>
              </a:lnSpc>
              <a:spcBef>
                <a:spcPts val="500"/>
              </a:spcBef>
              <a:spcAft>
                <a:spcPts val="0"/>
              </a:spcAft>
              <a:buClr>
                <a:schemeClr val="dk1"/>
              </a:buClr>
              <a:buSzPts val="2400"/>
              <a:buChar char="•"/>
            </a:pPr>
            <a:r>
              <a:rPr lang="en-US" dirty="0"/>
              <a:t>Using the modification of Dijkstra’s algorithm</a:t>
            </a:r>
          </a:p>
          <a:p>
            <a:pPr marL="685800" lvl="1" indent="-228600" algn="l" rtl="0">
              <a:lnSpc>
                <a:spcPct val="90000"/>
              </a:lnSpc>
              <a:spcBef>
                <a:spcPts val="500"/>
              </a:spcBef>
              <a:spcAft>
                <a:spcPts val="0"/>
              </a:spcAft>
              <a:buClr>
                <a:schemeClr val="dk1"/>
              </a:buClr>
              <a:buSzPts val="2400"/>
              <a:buChar char="•"/>
            </a:pPr>
            <a:r>
              <a:rPr lang="en-US" dirty="0"/>
              <a:t>Using Python’s </a:t>
            </a:r>
            <a:r>
              <a:rPr lang="en-US" dirty="0" err="1"/>
              <a:t>heapq</a:t>
            </a:r>
            <a:r>
              <a:rPr lang="en-US" dirty="0"/>
              <a:t> as the underlying PQ plus using Lazy Update technique</a:t>
            </a:r>
          </a:p>
          <a:p>
            <a:pPr marL="685800" lvl="1" indent="-228600">
              <a:buSzPts val="2400"/>
            </a:pPr>
            <a:r>
              <a:rPr lang="en-SG" sz="2000" dirty="0">
                <a:hlinkClick r:id="rId4"/>
              </a:rPr>
              <a:t>https://github.com/stevenhalim/cpbook-code/blob/master/ch4/sssp/dijkstra.py</a:t>
            </a:r>
            <a:endParaRPr lang="en-SG" sz="2000" dirty="0"/>
          </a:p>
          <a:p>
            <a:pPr marL="228600" lvl="0" indent="-228600" algn="l" rtl="0">
              <a:lnSpc>
                <a:spcPct val="90000"/>
              </a:lnSpc>
              <a:spcBef>
                <a:spcPts val="1000"/>
              </a:spcBef>
              <a:spcAft>
                <a:spcPts val="0"/>
              </a:spcAft>
              <a:buClr>
                <a:schemeClr val="dk1"/>
              </a:buClr>
              <a:buSzPts val="2800"/>
              <a:buChar char="•"/>
            </a:pPr>
            <a:r>
              <a:rPr lang="en-US" dirty="0"/>
              <a:t>Solution:</a:t>
            </a:r>
            <a:endParaRPr dirty="0"/>
          </a:p>
          <a:p>
            <a:pPr marL="685800" lvl="1" indent="-228600" algn="l" rtl="0">
              <a:lnSpc>
                <a:spcPct val="90000"/>
              </a:lnSpc>
              <a:spcBef>
                <a:spcPts val="500"/>
              </a:spcBef>
              <a:spcAft>
                <a:spcPts val="0"/>
              </a:spcAft>
              <a:buClr>
                <a:schemeClr val="dk1"/>
              </a:buClr>
              <a:buSzPts val="2400"/>
              <a:buChar char="•"/>
            </a:pPr>
            <a:r>
              <a:rPr lang="en-US" dirty="0"/>
              <a:t>Just see shortestpath1.py that has been coded before and the comments</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9">
                                            <p:txEl>
                                              <p:pRg st="0" end="0"/>
                                            </p:txEl>
                                          </p:spTgt>
                                        </p:tgtEl>
                                        <p:attrNameLst>
                                          <p:attrName>style.visibility</p:attrName>
                                        </p:attrNameLst>
                                      </p:cBhvr>
                                      <p:to>
                                        <p:strVal val="visible"/>
                                      </p:to>
                                    </p:set>
                                    <p:animEffect transition="in" filter="fade">
                                      <p:cBhvr>
                                        <p:cTn id="7" dur="500"/>
                                        <p:tgtEl>
                                          <p:spTgt spid="109">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9">
                                            <p:txEl>
                                              <p:pRg st="1" end="1"/>
                                            </p:txEl>
                                          </p:spTgt>
                                        </p:tgtEl>
                                        <p:attrNameLst>
                                          <p:attrName>style.visibility</p:attrName>
                                        </p:attrNameLst>
                                      </p:cBhvr>
                                      <p:to>
                                        <p:strVal val="visible"/>
                                      </p:to>
                                    </p:set>
                                    <p:animEffect transition="in" filter="fade">
                                      <p:cBhvr>
                                        <p:cTn id="10" dur="500"/>
                                        <p:tgtEl>
                                          <p:spTgt spid="109">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09">
                                            <p:txEl>
                                              <p:pRg st="2" end="2"/>
                                            </p:txEl>
                                          </p:spTgt>
                                        </p:tgtEl>
                                        <p:attrNameLst>
                                          <p:attrName>style.visibility</p:attrName>
                                        </p:attrNameLst>
                                      </p:cBhvr>
                                      <p:to>
                                        <p:strVal val="visible"/>
                                      </p:to>
                                    </p:set>
                                    <p:animEffect transition="in" filter="fade">
                                      <p:cBhvr>
                                        <p:cTn id="13" dur="500"/>
                                        <p:tgtEl>
                                          <p:spTgt spid="109">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09">
                                            <p:txEl>
                                              <p:pRg st="3" end="3"/>
                                            </p:txEl>
                                          </p:spTgt>
                                        </p:tgtEl>
                                        <p:attrNameLst>
                                          <p:attrName>style.visibility</p:attrName>
                                        </p:attrNameLst>
                                      </p:cBhvr>
                                      <p:to>
                                        <p:strVal val="visible"/>
                                      </p:to>
                                    </p:set>
                                    <p:animEffect transition="in" filter="fade">
                                      <p:cBhvr>
                                        <p:cTn id="16" dur="500"/>
                                        <p:tgtEl>
                                          <p:spTgt spid="109">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09">
                                            <p:txEl>
                                              <p:pRg st="4" end="4"/>
                                            </p:txEl>
                                          </p:spTgt>
                                        </p:tgtEl>
                                        <p:attrNameLst>
                                          <p:attrName>style.visibility</p:attrName>
                                        </p:attrNameLst>
                                      </p:cBhvr>
                                      <p:to>
                                        <p:strVal val="visible"/>
                                      </p:to>
                                    </p:set>
                                    <p:animEffect transition="in" filter="fade">
                                      <p:cBhvr>
                                        <p:cTn id="19" dur="500"/>
                                        <p:tgtEl>
                                          <p:spTgt spid="109">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9">
                                            <p:txEl>
                                              <p:pRg st="5" end="5"/>
                                            </p:txEl>
                                          </p:spTgt>
                                        </p:tgtEl>
                                        <p:attrNameLst>
                                          <p:attrName>style.visibility</p:attrName>
                                        </p:attrNameLst>
                                      </p:cBhvr>
                                      <p:to>
                                        <p:strVal val="visible"/>
                                      </p:to>
                                    </p:set>
                                    <p:animEffect transition="in" filter="fade">
                                      <p:cBhvr>
                                        <p:cTn id="24" dur="500"/>
                                        <p:tgtEl>
                                          <p:spTgt spid="109">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09">
                                            <p:txEl>
                                              <p:pRg st="6" end="6"/>
                                            </p:txEl>
                                          </p:spTgt>
                                        </p:tgtEl>
                                        <p:attrNameLst>
                                          <p:attrName>style.visibility</p:attrName>
                                        </p:attrNameLst>
                                      </p:cBhvr>
                                      <p:to>
                                        <p:strVal val="visible"/>
                                      </p:to>
                                    </p:set>
                                    <p:animEffect transition="in" filter="fade">
                                      <p:cBhvr>
                                        <p:cTn id="27" dur="500"/>
                                        <p:tgtEl>
                                          <p:spTgt spid="10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Live Demo</a:t>
            </a:r>
            <a:endParaRPr dirty="0"/>
          </a:p>
        </p:txBody>
      </p:sp>
      <p:sp>
        <p:nvSpPr>
          <p:cNvPr id="116" name="Google Shape;116;p5"/>
          <p:cNvSpPr txBox="1">
            <a:spLocks noGrp="1"/>
          </p:cNvSpPr>
          <p:nvPr>
            <p:ph type="body" idx="1"/>
          </p:nvPr>
        </p:nvSpPr>
        <p:spPr>
          <a:xfrm>
            <a:off x="838200" y="1825624"/>
            <a:ext cx="10515600" cy="503237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u="sng" dirty="0">
                <a:solidFill>
                  <a:schemeClr val="hlink"/>
                </a:solidFill>
                <a:hlinkClick r:id="rId3"/>
              </a:rPr>
              <a:t>https://nus.kattis.com/problems/crosscountry</a:t>
            </a:r>
            <a:endParaRPr dirty="0"/>
          </a:p>
          <a:p>
            <a:pPr marL="685800" lvl="1" indent="-228600" algn="l" rtl="0">
              <a:lnSpc>
                <a:spcPct val="90000"/>
              </a:lnSpc>
              <a:spcBef>
                <a:spcPts val="500"/>
              </a:spcBef>
              <a:spcAft>
                <a:spcPts val="0"/>
              </a:spcAft>
              <a:buClr>
                <a:schemeClr val="dk1"/>
              </a:buClr>
              <a:buSzPts val="2400"/>
              <a:buChar char="•"/>
            </a:pPr>
            <a:r>
              <a:rPr lang="en-US" dirty="0"/>
              <a:t>One of the easiest (standard, non-negative) weighted SSSP problem at </a:t>
            </a:r>
            <a:r>
              <a:rPr lang="en-US" dirty="0" err="1"/>
              <a:t>Kattis</a:t>
            </a:r>
            <a:endParaRPr dirty="0"/>
          </a:p>
          <a:p>
            <a:pPr marL="228600" lvl="0" indent="-228600" algn="l" rtl="0">
              <a:lnSpc>
                <a:spcPct val="90000"/>
              </a:lnSpc>
              <a:spcBef>
                <a:spcPts val="1000"/>
              </a:spcBef>
              <a:spcAft>
                <a:spcPts val="0"/>
              </a:spcAft>
              <a:buClr>
                <a:schemeClr val="dk1"/>
              </a:buClr>
              <a:buSzPts val="2800"/>
              <a:buChar char="•"/>
            </a:pPr>
            <a:r>
              <a:rPr lang="en-US" dirty="0"/>
              <a:t>Solution:</a:t>
            </a:r>
            <a:endParaRPr dirty="0"/>
          </a:p>
          <a:p>
            <a:pPr marL="685800" lvl="1" indent="-228600" algn="l" rtl="0">
              <a:lnSpc>
                <a:spcPct val="90000"/>
              </a:lnSpc>
              <a:spcBef>
                <a:spcPts val="500"/>
              </a:spcBef>
              <a:spcAft>
                <a:spcPts val="0"/>
              </a:spcAft>
              <a:buClr>
                <a:schemeClr val="dk1"/>
              </a:buClr>
              <a:buSzPts val="2400"/>
              <a:buChar char="•"/>
            </a:pPr>
            <a:r>
              <a:rPr lang="en-US" dirty="0"/>
              <a:t>Try modifying shortestpath1.py to solve this problem instead</a:t>
            </a:r>
            <a:endParaRPr dirty="0"/>
          </a:p>
          <a:p>
            <a:pPr marL="685800" lvl="1" indent="-228600" algn="l" rtl="0">
              <a:lnSpc>
                <a:spcPct val="90000"/>
              </a:lnSpc>
              <a:spcBef>
                <a:spcPts val="500"/>
              </a:spcBef>
              <a:spcAft>
                <a:spcPts val="0"/>
              </a:spcAft>
              <a:buClr>
                <a:schemeClr val="dk1"/>
              </a:buClr>
              <a:buSzPts val="2400"/>
              <a:buChar char="•"/>
            </a:pPr>
            <a:r>
              <a:rPr lang="en-US" dirty="0"/>
              <a:t>2D array/matrix D is an Adjacency Matrix, is it useful to convert this to AL?</a:t>
            </a:r>
            <a:endParaRPr dirty="0"/>
          </a:p>
          <a:p>
            <a:pPr marL="685800" lvl="1" indent="-228600" algn="l" rtl="0">
              <a:lnSpc>
                <a:spcPct val="90000"/>
              </a:lnSpc>
              <a:spcBef>
                <a:spcPts val="500"/>
              </a:spcBef>
              <a:spcAft>
                <a:spcPts val="0"/>
              </a:spcAft>
              <a:buClr>
                <a:schemeClr val="dk1"/>
              </a:buClr>
              <a:buSzPts val="2400"/>
              <a:buChar char="•"/>
            </a:pPr>
            <a:r>
              <a:rPr lang="en-US" dirty="0"/>
              <a:t>What is the time complexity (if we use Modified </a:t>
            </a:r>
            <a:r>
              <a:rPr lang="en-US" dirty="0" err="1"/>
              <a:t>Dijkstra’s</a:t>
            </a:r>
            <a:r>
              <a:rPr lang="en-US" dirty="0"/>
              <a:t> algorithm)?</a:t>
            </a:r>
          </a:p>
          <a:p>
            <a:pPr marL="685800" lvl="1" indent="-228600" algn="l" rtl="0">
              <a:lnSpc>
                <a:spcPct val="90000"/>
              </a:lnSpc>
              <a:spcBef>
                <a:spcPts val="500"/>
              </a:spcBef>
              <a:spcAft>
                <a:spcPts val="0"/>
              </a:spcAft>
              <a:buClr>
                <a:schemeClr val="dk1"/>
              </a:buClr>
              <a:buSzPts val="2400"/>
              <a:buChar char="•"/>
            </a:pPr>
            <a:r>
              <a:rPr lang="en-US" dirty="0"/>
              <a:t>What happened if “d &gt; </a:t>
            </a:r>
            <a:r>
              <a:rPr lang="en-US" dirty="0" err="1"/>
              <a:t>dist</a:t>
            </a:r>
            <a:r>
              <a:rPr lang="en-US" dirty="0"/>
              <a:t>[u]” check is not done?</a:t>
            </a:r>
          </a:p>
          <a:p>
            <a:pPr marL="685800" lvl="1" indent="-228600" algn="l" rtl="0">
              <a:lnSpc>
                <a:spcPct val="90000"/>
              </a:lnSpc>
              <a:spcBef>
                <a:spcPts val="500"/>
              </a:spcBef>
              <a:spcAft>
                <a:spcPts val="0"/>
              </a:spcAft>
              <a:buClr>
                <a:schemeClr val="dk1"/>
              </a:buClr>
              <a:buSzPts val="2400"/>
              <a:buChar char="•"/>
            </a:pPr>
            <a:r>
              <a:rPr lang="en-US" dirty="0"/>
              <a:t>Can we have a faster solution?</a:t>
            </a:r>
          </a:p>
          <a:p>
            <a:pPr marL="1143000" lvl="2" indent="-228600">
              <a:buSzPts val="2400"/>
            </a:pPr>
            <a:r>
              <a:rPr lang="en-US" dirty="0"/>
              <a:t>Yes, we can…</a:t>
            </a:r>
            <a:endParaRPr dirty="0"/>
          </a:p>
          <a:p>
            <a:pPr marL="685800" lvl="1" indent="-228600" algn="l" rtl="0">
              <a:lnSpc>
                <a:spcPct val="90000"/>
              </a:lnSpc>
              <a:spcBef>
                <a:spcPts val="500"/>
              </a:spcBef>
              <a:spcAft>
                <a:spcPts val="0"/>
              </a:spcAft>
              <a:buClr>
                <a:schemeClr val="dk1"/>
              </a:buClr>
              <a:buSzPts val="2400"/>
              <a:buChar char="•"/>
            </a:pPr>
            <a:r>
              <a:rPr lang="en-US" dirty="0"/>
              <a:t>See crosscountry.py (with subtle bugs sprinkled)</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6">
                                            <p:txEl>
                                              <p:pRg st="0" end="0"/>
                                            </p:txEl>
                                          </p:spTgt>
                                        </p:tgtEl>
                                        <p:attrNameLst>
                                          <p:attrName>style.visibility</p:attrName>
                                        </p:attrNameLst>
                                      </p:cBhvr>
                                      <p:to>
                                        <p:strVal val="visible"/>
                                      </p:to>
                                    </p:set>
                                    <p:animEffect transition="in" filter="fade">
                                      <p:cBhvr>
                                        <p:cTn id="7" dur="500"/>
                                        <p:tgtEl>
                                          <p:spTgt spid="11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16">
                                            <p:txEl>
                                              <p:pRg st="1" end="1"/>
                                            </p:txEl>
                                          </p:spTgt>
                                        </p:tgtEl>
                                        <p:attrNameLst>
                                          <p:attrName>style.visibility</p:attrName>
                                        </p:attrNameLst>
                                      </p:cBhvr>
                                      <p:to>
                                        <p:strVal val="visible"/>
                                      </p:to>
                                    </p:set>
                                    <p:animEffect transition="in" filter="fade">
                                      <p:cBhvr>
                                        <p:cTn id="10" dur="500"/>
                                        <p:tgtEl>
                                          <p:spTgt spid="11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6">
                                            <p:txEl>
                                              <p:pRg st="2" end="2"/>
                                            </p:txEl>
                                          </p:spTgt>
                                        </p:tgtEl>
                                        <p:attrNameLst>
                                          <p:attrName>style.visibility</p:attrName>
                                        </p:attrNameLst>
                                      </p:cBhvr>
                                      <p:to>
                                        <p:strVal val="visible"/>
                                      </p:to>
                                    </p:set>
                                    <p:animEffect transition="in" filter="fade">
                                      <p:cBhvr>
                                        <p:cTn id="15" dur="500"/>
                                        <p:tgtEl>
                                          <p:spTgt spid="11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6">
                                            <p:txEl>
                                              <p:pRg st="3" end="3"/>
                                            </p:txEl>
                                          </p:spTgt>
                                        </p:tgtEl>
                                        <p:attrNameLst>
                                          <p:attrName>style.visibility</p:attrName>
                                        </p:attrNameLst>
                                      </p:cBhvr>
                                      <p:to>
                                        <p:strVal val="visible"/>
                                      </p:to>
                                    </p:set>
                                    <p:animEffect transition="in" filter="fade">
                                      <p:cBhvr>
                                        <p:cTn id="20" dur="500"/>
                                        <p:tgtEl>
                                          <p:spTgt spid="11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16">
                                            <p:txEl>
                                              <p:pRg st="4" end="4"/>
                                            </p:txEl>
                                          </p:spTgt>
                                        </p:tgtEl>
                                        <p:attrNameLst>
                                          <p:attrName>style.visibility</p:attrName>
                                        </p:attrNameLst>
                                      </p:cBhvr>
                                      <p:to>
                                        <p:strVal val="visible"/>
                                      </p:to>
                                    </p:set>
                                    <p:animEffect transition="in" filter="fade">
                                      <p:cBhvr>
                                        <p:cTn id="25" dur="500"/>
                                        <p:tgtEl>
                                          <p:spTgt spid="116">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16">
                                            <p:txEl>
                                              <p:pRg st="5" end="5"/>
                                            </p:txEl>
                                          </p:spTgt>
                                        </p:tgtEl>
                                        <p:attrNameLst>
                                          <p:attrName>style.visibility</p:attrName>
                                        </p:attrNameLst>
                                      </p:cBhvr>
                                      <p:to>
                                        <p:strVal val="visible"/>
                                      </p:to>
                                    </p:set>
                                    <p:animEffect transition="in" filter="fade">
                                      <p:cBhvr>
                                        <p:cTn id="30" dur="500"/>
                                        <p:tgtEl>
                                          <p:spTgt spid="116">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16">
                                            <p:txEl>
                                              <p:pRg st="6" end="6"/>
                                            </p:txEl>
                                          </p:spTgt>
                                        </p:tgtEl>
                                        <p:attrNameLst>
                                          <p:attrName>style.visibility</p:attrName>
                                        </p:attrNameLst>
                                      </p:cBhvr>
                                      <p:to>
                                        <p:strVal val="visible"/>
                                      </p:to>
                                    </p:set>
                                    <p:animEffect transition="in" filter="fade">
                                      <p:cBhvr>
                                        <p:cTn id="35" dur="500"/>
                                        <p:tgtEl>
                                          <p:spTgt spid="116">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16">
                                            <p:txEl>
                                              <p:pRg st="7" end="7"/>
                                            </p:txEl>
                                          </p:spTgt>
                                        </p:tgtEl>
                                        <p:attrNameLst>
                                          <p:attrName>style.visibility</p:attrName>
                                        </p:attrNameLst>
                                      </p:cBhvr>
                                      <p:to>
                                        <p:strVal val="visible"/>
                                      </p:to>
                                    </p:set>
                                    <p:animEffect transition="in" filter="fade">
                                      <p:cBhvr>
                                        <p:cTn id="40" dur="500"/>
                                        <p:tgtEl>
                                          <p:spTgt spid="116">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16">
                                            <p:txEl>
                                              <p:pRg st="8" end="8"/>
                                            </p:txEl>
                                          </p:spTgt>
                                        </p:tgtEl>
                                        <p:attrNameLst>
                                          <p:attrName>style.visibility</p:attrName>
                                        </p:attrNameLst>
                                      </p:cBhvr>
                                      <p:to>
                                        <p:strVal val="visible"/>
                                      </p:to>
                                    </p:set>
                                    <p:animEffect transition="in" filter="fade">
                                      <p:cBhvr>
                                        <p:cTn id="45" dur="500"/>
                                        <p:tgtEl>
                                          <p:spTgt spid="116">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16">
                                            <p:txEl>
                                              <p:pRg st="9" end="9"/>
                                            </p:txEl>
                                          </p:spTgt>
                                        </p:tgtEl>
                                        <p:attrNameLst>
                                          <p:attrName>style.visibility</p:attrName>
                                        </p:attrNameLst>
                                      </p:cBhvr>
                                      <p:to>
                                        <p:strVal val="visible"/>
                                      </p:to>
                                    </p:set>
                                    <p:animEffect transition="in" filter="fade">
                                      <p:cBhvr>
                                        <p:cTn id="50" dur="500"/>
                                        <p:tgtEl>
                                          <p:spTgt spid="11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Summary of Our 7.5 Weeks (1)</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411290116"/>
              </p:ext>
            </p:extLst>
          </p:nvPr>
        </p:nvGraphicFramePr>
        <p:xfrm>
          <a:off x="292510" y="1530657"/>
          <a:ext cx="11606980" cy="4943886"/>
        </p:xfrm>
        <a:graphic>
          <a:graphicData uri="http://schemas.openxmlformats.org/drawingml/2006/table">
            <a:tbl>
              <a:tblPr firstRow="1" bandRow="1">
                <a:tableStyleId>{5C22544A-7EE6-4342-B048-85BDC9FD1C3A}</a:tableStyleId>
              </a:tblPr>
              <a:tblGrid>
                <a:gridCol w="301088">
                  <a:extLst>
                    <a:ext uri="{9D8B030D-6E8A-4147-A177-3AD203B41FA5}">
                      <a16:colId xmlns:a16="http://schemas.microsoft.com/office/drawing/2014/main" val="13019826"/>
                    </a:ext>
                  </a:extLst>
                </a:gridCol>
                <a:gridCol w="7562260">
                  <a:extLst>
                    <a:ext uri="{9D8B030D-6E8A-4147-A177-3AD203B41FA5}">
                      <a16:colId xmlns:a16="http://schemas.microsoft.com/office/drawing/2014/main" val="3384264571"/>
                    </a:ext>
                  </a:extLst>
                </a:gridCol>
                <a:gridCol w="3743632">
                  <a:extLst>
                    <a:ext uri="{9D8B030D-6E8A-4147-A177-3AD203B41FA5}">
                      <a16:colId xmlns:a16="http://schemas.microsoft.com/office/drawing/2014/main" val="2742660912"/>
                    </a:ext>
                  </a:extLst>
                </a:gridCol>
              </a:tblGrid>
              <a:tr h="370158">
                <a:tc>
                  <a:txBody>
                    <a:bodyPr/>
                    <a:lstStyle/>
                    <a:p>
                      <a:r>
                        <a:rPr lang="en-SG" dirty="0"/>
                        <a:t>W</a:t>
                      </a:r>
                      <a:endParaRPr lang="en-US" dirty="0"/>
                    </a:p>
                  </a:txBody>
                  <a:tcPr/>
                </a:tc>
                <a:tc>
                  <a:txBody>
                    <a:bodyPr/>
                    <a:lstStyle/>
                    <a:p>
                      <a:r>
                        <a:rPr lang="en-SG" dirty="0"/>
                        <a:t>Examinable Topics</a:t>
                      </a:r>
                      <a:endParaRPr lang="en-US" dirty="0"/>
                    </a:p>
                  </a:txBody>
                  <a:tcPr/>
                </a:tc>
                <a:tc>
                  <a:txBody>
                    <a:bodyPr/>
                    <a:lstStyle/>
                    <a:p>
                      <a:r>
                        <a:rPr lang="en-SG" dirty="0"/>
                        <a:t>Not Taught (or in Recitation)</a:t>
                      </a:r>
                      <a:endParaRPr lang="en-US" dirty="0"/>
                    </a:p>
                  </a:txBody>
                  <a:tcPr/>
                </a:tc>
                <a:extLst>
                  <a:ext uri="{0D108BD9-81ED-4DB2-BD59-A6C34878D82A}">
                    <a16:rowId xmlns:a16="http://schemas.microsoft.com/office/drawing/2014/main" val="4156497"/>
                  </a:ext>
                </a:extLst>
              </a:tr>
              <a:tr h="638902">
                <a:tc>
                  <a:txBody>
                    <a:bodyPr/>
                    <a:lstStyle/>
                    <a:p>
                      <a:r>
                        <a:rPr lang="en-SG" dirty="0"/>
                        <a:t>1</a:t>
                      </a:r>
                      <a:endParaRPr lang="en-US" dirty="0"/>
                    </a:p>
                  </a:txBody>
                  <a:tcPr/>
                </a:tc>
                <a:tc>
                  <a:txBody>
                    <a:bodyPr/>
                    <a:lstStyle/>
                    <a:p>
                      <a:r>
                        <a:rPr lang="en-SG" dirty="0"/>
                        <a:t>Python review (IT5001)</a:t>
                      </a:r>
                      <a:r>
                        <a:rPr lang="en-SG" baseline="0" dirty="0"/>
                        <a:t> and the usually short coding style</a:t>
                      </a:r>
                      <a:endParaRPr lang="en-SG" dirty="0"/>
                    </a:p>
                    <a:p>
                      <a:r>
                        <a:rPr lang="en-SG" dirty="0"/>
                        <a:t>Analysis</a:t>
                      </a:r>
                      <a:r>
                        <a:rPr lang="en-SG" baseline="0" dirty="0"/>
                        <a:t> of Algorithms: O(1), O(log n), O(n), O(n log n), O(n</a:t>
                      </a:r>
                      <a:r>
                        <a:rPr lang="en-SG" baseline="30000" dirty="0"/>
                        <a:t>2</a:t>
                      </a:r>
                      <a:r>
                        <a:rPr lang="en-SG" baseline="0" dirty="0"/>
                        <a:t>), O(n</a:t>
                      </a:r>
                      <a:r>
                        <a:rPr lang="en-SG" baseline="30000" dirty="0"/>
                        <a:t>3</a:t>
                      </a:r>
                      <a:r>
                        <a:rPr lang="en-SG" baseline="0" dirty="0"/>
                        <a:t>)</a:t>
                      </a:r>
                      <a:endParaRPr lang="en-US" dirty="0"/>
                    </a:p>
                  </a:txBody>
                  <a:tcPr/>
                </a:tc>
                <a:tc>
                  <a:txBody>
                    <a:bodyPr/>
                    <a:lstStyle/>
                    <a:p>
                      <a:r>
                        <a:rPr lang="en-SG" dirty="0"/>
                        <a:t>Other “illegal” coding</a:t>
                      </a:r>
                      <a:r>
                        <a:rPr lang="en-SG" baseline="0" dirty="0"/>
                        <a:t> techniques</a:t>
                      </a:r>
                    </a:p>
                    <a:p>
                      <a:pPr marR="0" algn="l" rtl="0">
                        <a:lnSpc>
                          <a:spcPct val="100000"/>
                        </a:lnSpc>
                        <a:spcBef>
                          <a:spcPts val="0"/>
                        </a:spcBef>
                        <a:spcAft>
                          <a:spcPts val="0"/>
                        </a:spcAft>
                        <a:buClr>
                          <a:srgbClr val="000000"/>
                        </a:buClr>
                        <a:buFont typeface="Arial"/>
                      </a:pPr>
                      <a:r>
                        <a:rPr lang="en-SG" sz="1400" b="0" i="0" u="none" strike="noStrike" cap="none" dirty="0">
                          <a:solidFill>
                            <a:schemeClr val="tx1"/>
                          </a:solidFill>
                          <a:latin typeface="+mn-lt"/>
                          <a:ea typeface="+mn-ea"/>
                          <a:cs typeface="+mn-cs"/>
                          <a:sym typeface="Arial"/>
                        </a:rPr>
                        <a:t>O(2</a:t>
                      </a:r>
                      <a:r>
                        <a:rPr lang="en-SG" sz="1400" b="0" i="0" u="none" strike="noStrike" cap="none" baseline="30000" dirty="0">
                          <a:solidFill>
                            <a:schemeClr val="tx1"/>
                          </a:solidFill>
                          <a:latin typeface="+mn-lt"/>
                          <a:ea typeface="+mn-ea"/>
                          <a:cs typeface="+mn-cs"/>
                          <a:sym typeface="Arial"/>
                        </a:rPr>
                        <a:t>n</a:t>
                      </a:r>
                      <a:r>
                        <a:rPr lang="en-SG" sz="1400" b="0" i="0" u="none" strike="noStrike" cap="none" dirty="0">
                          <a:solidFill>
                            <a:schemeClr val="tx1"/>
                          </a:solidFill>
                          <a:latin typeface="+mn-lt"/>
                          <a:ea typeface="+mn-ea"/>
                          <a:cs typeface="+mn-cs"/>
                          <a:sym typeface="Arial"/>
                        </a:rPr>
                        <a:t>), O(n!)-soon, other complexities</a:t>
                      </a:r>
                      <a:endParaRPr lang="en-US" sz="1400" b="0" i="0" u="none" strike="noStrike" cap="none" dirty="0">
                        <a:solidFill>
                          <a:schemeClr val="tx1"/>
                        </a:solidFill>
                        <a:latin typeface="+mn-lt"/>
                        <a:ea typeface="+mn-ea"/>
                        <a:cs typeface="+mn-cs"/>
                        <a:sym typeface="Arial"/>
                      </a:endParaRPr>
                    </a:p>
                  </a:txBody>
                  <a:tcPr/>
                </a:tc>
                <a:extLst>
                  <a:ext uri="{0D108BD9-81ED-4DB2-BD59-A6C34878D82A}">
                    <a16:rowId xmlns:a16="http://schemas.microsoft.com/office/drawing/2014/main" val="2505548269"/>
                  </a:ext>
                </a:extLst>
              </a:tr>
              <a:tr h="638902">
                <a:tc>
                  <a:txBody>
                    <a:bodyPr/>
                    <a:lstStyle/>
                    <a:p>
                      <a:r>
                        <a:rPr lang="en-SG" dirty="0"/>
                        <a:t>2</a:t>
                      </a:r>
                      <a:endParaRPr lang="en-US" dirty="0"/>
                    </a:p>
                  </a:txBody>
                  <a:tcPr/>
                </a:tc>
                <a:tc>
                  <a:txBody>
                    <a:bodyPr/>
                    <a:lstStyle/>
                    <a:p>
                      <a:r>
                        <a:rPr lang="en-SG" dirty="0"/>
                        <a:t>Sorting, </a:t>
                      </a:r>
                      <a:r>
                        <a:rPr lang="en-SG" baseline="0" dirty="0"/>
                        <a:t>O(n</a:t>
                      </a:r>
                      <a:r>
                        <a:rPr lang="en-SG" baseline="30000" dirty="0"/>
                        <a:t>2</a:t>
                      </a:r>
                      <a:r>
                        <a:rPr lang="en-SG" baseline="0" dirty="0"/>
                        <a:t>) algorithms: Bubble, Selection, Insertion; O(n log n) Merge Sort (a stable sort that is inside </a:t>
                      </a:r>
                      <a:r>
                        <a:rPr lang="en-SG" b="1" baseline="0" dirty="0"/>
                        <a:t>Python </a:t>
                      </a:r>
                      <a:r>
                        <a:rPr lang="en-SG" b="1" baseline="0" dirty="0" err="1"/>
                        <a:t>list.sort</a:t>
                      </a:r>
                      <a:r>
                        <a:rPr lang="en-SG" b="1" baseline="0" dirty="0"/>
                        <a:t>()</a:t>
                      </a:r>
                      <a:r>
                        <a:rPr lang="en-SG" b="0" baseline="0" dirty="0"/>
                        <a:t>)</a:t>
                      </a:r>
                      <a:r>
                        <a:rPr lang="en-SG" baseline="0" dirty="0"/>
                        <a:t>; (Randomized) Quick Sort; Special O(</a:t>
                      </a:r>
                      <a:r>
                        <a:rPr lang="en-SG" baseline="0" dirty="0" err="1"/>
                        <a:t>n+k</a:t>
                      </a:r>
                      <a:r>
                        <a:rPr lang="en-SG" baseline="0" dirty="0"/>
                        <a:t>) Counting Sort</a:t>
                      </a:r>
                      <a:endParaRPr lang="en-US" dirty="0"/>
                    </a:p>
                  </a:txBody>
                  <a:tcPr/>
                </a:tc>
                <a:tc>
                  <a:txBody>
                    <a:bodyPr/>
                    <a:lstStyle/>
                    <a:p>
                      <a:r>
                        <a:rPr lang="en-SG" baseline="0" dirty="0"/>
                        <a:t>O(d*(</a:t>
                      </a:r>
                      <a:r>
                        <a:rPr lang="en-SG" baseline="0" dirty="0" err="1"/>
                        <a:t>n+k</a:t>
                      </a:r>
                      <a:r>
                        <a:rPr lang="en-SG" baseline="0" dirty="0"/>
                        <a:t>)) Radix Sort, </a:t>
                      </a:r>
                      <a:r>
                        <a:rPr lang="en-SG" dirty="0"/>
                        <a:t>Other </a:t>
                      </a:r>
                      <a:r>
                        <a:rPr lang="en-SG" baseline="0" dirty="0"/>
                        <a:t>sorting algorithms</a:t>
                      </a:r>
                      <a:endParaRPr lang="en-US" dirty="0"/>
                    </a:p>
                  </a:txBody>
                  <a:tcPr/>
                </a:tc>
                <a:extLst>
                  <a:ext uri="{0D108BD9-81ED-4DB2-BD59-A6C34878D82A}">
                    <a16:rowId xmlns:a16="http://schemas.microsoft.com/office/drawing/2014/main" val="1331376132"/>
                  </a:ext>
                </a:extLst>
              </a:tr>
              <a:tr h="638902">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0975794"/>
                  </a:ext>
                </a:extLst>
              </a:tr>
              <a:tr h="638902">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001724330"/>
                  </a:ext>
                </a:extLst>
              </a:tr>
              <a:tr h="638902">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749297428"/>
                  </a:ext>
                </a:extLst>
              </a:tr>
              <a:tr h="370158">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56344018"/>
                  </a:ext>
                </a:extLst>
              </a:tr>
              <a:tr h="638902">
                <a:tc>
                  <a:txBody>
                    <a:bodyPr/>
                    <a:lstStyle/>
                    <a:p>
                      <a:endParaRPr lang="en-US" dirty="0"/>
                    </a:p>
                  </a:txBody>
                  <a:tcPr/>
                </a:tc>
                <a:tc>
                  <a:txBody>
                    <a:bodyPr/>
                    <a:lstStyle/>
                    <a:p>
                      <a:endParaRPr lang="en-US" b="1" dirty="0"/>
                    </a:p>
                  </a:txBody>
                  <a:tcPr/>
                </a:tc>
                <a:tc>
                  <a:txBody>
                    <a:bodyPr/>
                    <a:lstStyle/>
                    <a:p>
                      <a:endParaRPr lang="en-US" dirty="0"/>
                    </a:p>
                  </a:txBody>
                  <a:tcPr/>
                </a:tc>
                <a:extLst>
                  <a:ext uri="{0D108BD9-81ED-4DB2-BD59-A6C34878D82A}">
                    <a16:rowId xmlns:a16="http://schemas.microsoft.com/office/drawing/2014/main" val="2830065569"/>
                  </a:ext>
                </a:extLst>
              </a:tr>
              <a:tr h="370158">
                <a:tc>
                  <a:txBody>
                    <a:bodyPr/>
                    <a:lstStyle/>
                    <a:p>
                      <a:endParaRPr lang="en-US" dirty="0"/>
                    </a:p>
                  </a:txBody>
                  <a:tcPr/>
                </a:tc>
                <a:tc>
                  <a:txBody>
                    <a:bodyPr/>
                    <a:lstStyle/>
                    <a:p>
                      <a:endParaRPr lang="en-US" b="1" dirty="0"/>
                    </a:p>
                  </a:txBody>
                  <a:tcPr/>
                </a:tc>
                <a:tc>
                  <a:txBody>
                    <a:bodyPr/>
                    <a:lstStyle/>
                    <a:p>
                      <a:endParaRPr lang="en-US" dirty="0"/>
                    </a:p>
                  </a:txBody>
                  <a:tcPr/>
                </a:tc>
                <a:extLst>
                  <a:ext uri="{0D108BD9-81ED-4DB2-BD59-A6C34878D82A}">
                    <a16:rowId xmlns:a16="http://schemas.microsoft.com/office/drawing/2014/main" val="4171685544"/>
                  </a:ext>
                </a:extLst>
              </a:tr>
            </a:tbl>
          </a:graphicData>
        </a:graphic>
      </p:graphicFrame>
    </p:spTree>
    <p:extLst>
      <p:ext uri="{BB962C8B-B14F-4D97-AF65-F5344CB8AC3E}">
        <p14:creationId xmlns:p14="http://schemas.microsoft.com/office/powerpoint/2010/main" val="291630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Summary of Our 7.5 Weeks (2)</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789902846"/>
              </p:ext>
            </p:extLst>
          </p:nvPr>
        </p:nvGraphicFramePr>
        <p:xfrm>
          <a:off x="292510" y="1530657"/>
          <a:ext cx="11606980" cy="4943886"/>
        </p:xfrm>
        <a:graphic>
          <a:graphicData uri="http://schemas.openxmlformats.org/drawingml/2006/table">
            <a:tbl>
              <a:tblPr firstRow="1" bandRow="1">
                <a:tableStyleId>{5C22544A-7EE6-4342-B048-85BDC9FD1C3A}</a:tableStyleId>
              </a:tblPr>
              <a:tblGrid>
                <a:gridCol w="301088">
                  <a:extLst>
                    <a:ext uri="{9D8B030D-6E8A-4147-A177-3AD203B41FA5}">
                      <a16:colId xmlns:a16="http://schemas.microsoft.com/office/drawing/2014/main" val="13019826"/>
                    </a:ext>
                  </a:extLst>
                </a:gridCol>
                <a:gridCol w="7562260">
                  <a:extLst>
                    <a:ext uri="{9D8B030D-6E8A-4147-A177-3AD203B41FA5}">
                      <a16:colId xmlns:a16="http://schemas.microsoft.com/office/drawing/2014/main" val="3384264571"/>
                    </a:ext>
                  </a:extLst>
                </a:gridCol>
                <a:gridCol w="3743632">
                  <a:extLst>
                    <a:ext uri="{9D8B030D-6E8A-4147-A177-3AD203B41FA5}">
                      <a16:colId xmlns:a16="http://schemas.microsoft.com/office/drawing/2014/main" val="2742660912"/>
                    </a:ext>
                  </a:extLst>
                </a:gridCol>
              </a:tblGrid>
              <a:tr h="370158">
                <a:tc>
                  <a:txBody>
                    <a:bodyPr/>
                    <a:lstStyle/>
                    <a:p>
                      <a:r>
                        <a:rPr lang="en-SG" dirty="0"/>
                        <a:t>W</a:t>
                      </a:r>
                      <a:endParaRPr lang="en-US" dirty="0"/>
                    </a:p>
                  </a:txBody>
                  <a:tcPr/>
                </a:tc>
                <a:tc>
                  <a:txBody>
                    <a:bodyPr/>
                    <a:lstStyle/>
                    <a:p>
                      <a:r>
                        <a:rPr lang="en-SG" dirty="0"/>
                        <a:t>Examinable Topics</a:t>
                      </a:r>
                      <a:endParaRPr lang="en-US" dirty="0"/>
                    </a:p>
                  </a:txBody>
                  <a:tcPr/>
                </a:tc>
                <a:tc>
                  <a:txBody>
                    <a:bodyPr/>
                    <a:lstStyle/>
                    <a:p>
                      <a:r>
                        <a:rPr lang="en-SG" dirty="0"/>
                        <a:t>Not Taught (or in Recitation)</a:t>
                      </a:r>
                      <a:endParaRPr lang="en-US" dirty="0"/>
                    </a:p>
                  </a:txBody>
                  <a:tcPr/>
                </a:tc>
                <a:extLst>
                  <a:ext uri="{0D108BD9-81ED-4DB2-BD59-A6C34878D82A}">
                    <a16:rowId xmlns:a16="http://schemas.microsoft.com/office/drawing/2014/main" val="4156497"/>
                  </a:ext>
                </a:extLst>
              </a:tr>
              <a:tr h="638902">
                <a:tc>
                  <a:txBody>
                    <a:bodyPr/>
                    <a:lstStyle/>
                    <a:p>
                      <a:r>
                        <a:rPr lang="en-SG" sz="1400" dirty="0">
                          <a:solidFill>
                            <a:schemeClr val="bg1">
                              <a:lumMod val="85000"/>
                            </a:schemeClr>
                          </a:solidFill>
                        </a:rPr>
                        <a:t>1</a:t>
                      </a:r>
                      <a:endParaRPr lang="en-US" sz="1400" dirty="0">
                        <a:solidFill>
                          <a:schemeClr val="bg1">
                            <a:lumMod val="85000"/>
                          </a:schemeClr>
                        </a:solidFil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Python review (IT5001) and the usually short coding style</a:t>
                      </a:r>
                    </a:p>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Analysis of Algorithms: O(1), O(log n), O(n), O(n log n), O(n2), O(n3)</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Other “illegal” coding techniques</a:t>
                      </a:r>
                    </a:p>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O(2</a:t>
                      </a:r>
                      <a:r>
                        <a:rPr lang="en-SG" sz="1400" b="0" i="0" u="none" strike="noStrike" cap="none" baseline="30000" dirty="0">
                          <a:solidFill>
                            <a:schemeClr val="bg1">
                              <a:lumMod val="85000"/>
                            </a:schemeClr>
                          </a:solidFill>
                          <a:latin typeface="+mn-lt"/>
                          <a:ea typeface="+mn-ea"/>
                          <a:cs typeface="+mn-cs"/>
                          <a:sym typeface="Arial"/>
                        </a:rPr>
                        <a:t>n</a:t>
                      </a:r>
                      <a:r>
                        <a:rPr lang="en-SG" sz="1400" b="0" i="0" u="none" strike="noStrike" cap="none" dirty="0">
                          <a:solidFill>
                            <a:schemeClr val="bg1">
                              <a:lumMod val="85000"/>
                            </a:schemeClr>
                          </a:solidFill>
                          <a:latin typeface="+mn-lt"/>
                          <a:ea typeface="+mn-ea"/>
                          <a:cs typeface="+mn-cs"/>
                          <a:sym typeface="Arial"/>
                        </a:rPr>
                        <a:t>), O(n!)-soon, other complexities</a:t>
                      </a:r>
                      <a:endParaRPr lang="en-US" sz="1400" b="0" i="0" u="none" strike="noStrike" cap="none" dirty="0">
                        <a:solidFill>
                          <a:schemeClr val="bg1">
                            <a:lumMod val="85000"/>
                          </a:schemeClr>
                        </a:solidFill>
                        <a:latin typeface="+mn-lt"/>
                        <a:ea typeface="+mn-ea"/>
                        <a:cs typeface="+mn-cs"/>
                        <a:sym typeface="Arial"/>
                      </a:endParaRPr>
                    </a:p>
                  </a:txBody>
                  <a:tcPr/>
                </a:tc>
                <a:extLst>
                  <a:ext uri="{0D108BD9-81ED-4DB2-BD59-A6C34878D82A}">
                    <a16:rowId xmlns:a16="http://schemas.microsoft.com/office/drawing/2014/main" val="2505548269"/>
                  </a:ext>
                </a:extLst>
              </a:tr>
              <a:tr h="638902">
                <a:tc>
                  <a:txBody>
                    <a:bodyPr/>
                    <a:lstStyle/>
                    <a:p>
                      <a:r>
                        <a:rPr lang="en-SG" sz="1400" dirty="0">
                          <a:solidFill>
                            <a:schemeClr val="bg1">
                              <a:lumMod val="85000"/>
                            </a:schemeClr>
                          </a:solidFill>
                        </a:rPr>
                        <a:t>2</a:t>
                      </a:r>
                      <a:endParaRPr lang="en-US" sz="1400" dirty="0">
                        <a:solidFill>
                          <a:schemeClr val="bg1">
                            <a:lumMod val="85000"/>
                          </a:schemeClr>
                        </a:solidFil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Sorting, O(n2) algorithms: Bubble, Selection, Insertion; O(n log n) Merge Sort (a stable sort that is inside Python </a:t>
                      </a:r>
                      <a:r>
                        <a:rPr lang="en-SG" sz="1400" b="0" i="0" u="none" strike="noStrike" cap="none" dirty="0" err="1">
                          <a:solidFill>
                            <a:schemeClr val="bg1">
                              <a:lumMod val="85000"/>
                            </a:schemeClr>
                          </a:solidFill>
                          <a:latin typeface="+mn-lt"/>
                          <a:ea typeface="+mn-ea"/>
                          <a:cs typeface="+mn-cs"/>
                          <a:sym typeface="Arial"/>
                        </a:rPr>
                        <a:t>list.sort</a:t>
                      </a:r>
                      <a:r>
                        <a:rPr lang="en-SG" sz="1400" b="0" i="0" u="none" strike="noStrike" cap="none" dirty="0">
                          <a:solidFill>
                            <a:schemeClr val="bg1">
                              <a:lumMod val="85000"/>
                            </a:schemeClr>
                          </a:solidFill>
                          <a:latin typeface="+mn-lt"/>
                          <a:ea typeface="+mn-ea"/>
                          <a:cs typeface="+mn-cs"/>
                          <a:sym typeface="Arial"/>
                        </a:rPr>
                        <a:t>()); (Randomized) Quick Sort; Special O(</a:t>
                      </a:r>
                      <a:r>
                        <a:rPr lang="en-SG" sz="1400" b="0" i="0" u="none" strike="noStrike" cap="none" dirty="0" err="1">
                          <a:solidFill>
                            <a:schemeClr val="bg1">
                              <a:lumMod val="85000"/>
                            </a:schemeClr>
                          </a:solidFill>
                          <a:latin typeface="+mn-lt"/>
                          <a:ea typeface="+mn-ea"/>
                          <a:cs typeface="+mn-cs"/>
                          <a:sym typeface="Arial"/>
                        </a:rPr>
                        <a:t>n+k</a:t>
                      </a:r>
                      <a:r>
                        <a:rPr lang="en-SG" sz="1400" b="0" i="0" u="none" strike="noStrike" cap="none" dirty="0">
                          <a:solidFill>
                            <a:schemeClr val="bg1">
                              <a:lumMod val="85000"/>
                            </a:schemeClr>
                          </a:solidFill>
                          <a:latin typeface="+mn-lt"/>
                          <a:ea typeface="+mn-ea"/>
                          <a:cs typeface="+mn-cs"/>
                          <a:sym typeface="Arial"/>
                        </a:rPr>
                        <a:t>) Counting Sort</a:t>
                      </a:r>
                      <a:endParaRPr lang="en-US" sz="1400" b="0" i="0" u="none" strike="noStrike" cap="none" dirty="0">
                        <a:solidFill>
                          <a:schemeClr val="bg1">
                            <a:lumMod val="85000"/>
                          </a:schemeClr>
                        </a:solidFill>
                        <a:latin typeface="+mn-lt"/>
                        <a:ea typeface="+mn-ea"/>
                        <a:cs typeface="+mn-cs"/>
                        <a:sym typeface="Arial"/>
                      </a:endParaRPr>
                    </a:p>
                  </a:txBody>
                  <a:tcPr/>
                </a:tc>
                <a:tc>
                  <a:txBody>
                    <a:bodyPr/>
                    <a:lstStyle/>
                    <a:p>
                      <a:pPr marR="0" algn="l" rtl="0">
                        <a:lnSpc>
                          <a:spcPct val="100000"/>
                        </a:lnSpc>
                        <a:spcBef>
                          <a:spcPts val="0"/>
                        </a:spcBef>
                        <a:spcAft>
                          <a:spcPts val="0"/>
                        </a:spcAft>
                        <a:buClr>
                          <a:srgbClr val="000000"/>
                        </a:buClr>
                        <a:buFont typeface="Arial"/>
                      </a:pPr>
                      <a:r>
                        <a:rPr lang="en-SG" sz="1400" b="0" i="0" u="none" strike="noStrike" cap="none" dirty="0">
                          <a:solidFill>
                            <a:schemeClr val="bg1">
                              <a:lumMod val="85000"/>
                            </a:schemeClr>
                          </a:solidFill>
                          <a:latin typeface="+mn-lt"/>
                          <a:ea typeface="+mn-ea"/>
                          <a:cs typeface="+mn-cs"/>
                          <a:sym typeface="Arial"/>
                        </a:rPr>
                        <a:t>O(d*(</a:t>
                      </a:r>
                      <a:r>
                        <a:rPr lang="en-SG" sz="1400" b="0" i="0" u="none" strike="noStrike" cap="none" dirty="0" err="1">
                          <a:solidFill>
                            <a:schemeClr val="bg1">
                              <a:lumMod val="85000"/>
                            </a:schemeClr>
                          </a:solidFill>
                          <a:latin typeface="+mn-lt"/>
                          <a:ea typeface="+mn-ea"/>
                          <a:cs typeface="+mn-cs"/>
                          <a:sym typeface="Arial"/>
                        </a:rPr>
                        <a:t>n+k</a:t>
                      </a:r>
                      <a:r>
                        <a:rPr lang="en-SG" sz="1400" b="0" i="0" u="none" strike="noStrike" cap="none" dirty="0">
                          <a:solidFill>
                            <a:schemeClr val="bg1">
                              <a:lumMod val="85000"/>
                            </a:schemeClr>
                          </a:solidFill>
                          <a:latin typeface="+mn-lt"/>
                          <a:ea typeface="+mn-ea"/>
                          <a:cs typeface="+mn-cs"/>
                          <a:sym typeface="Arial"/>
                        </a:rPr>
                        <a:t>)) Radix Sort, Other sorting algorithms</a:t>
                      </a:r>
                      <a:endParaRPr lang="en-US" sz="1400" b="0" i="0" u="none" strike="noStrike" cap="none" dirty="0">
                        <a:solidFill>
                          <a:schemeClr val="bg1">
                            <a:lumMod val="85000"/>
                          </a:schemeClr>
                        </a:solidFill>
                        <a:latin typeface="+mn-lt"/>
                        <a:ea typeface="+mn-ea"/>
                        <a:cs typeface="+mn-cs"/>
                        <a:sym typeface="Arial"/>
                      </a:endParaRPr>
                    </a:p>
                  </a:txBody>
                  <a:tcPr/>
                </a:tc>
                <a:extLst>
                  <a:ext uri="{0D108BD9-81ED-4DB2-BD59-A6C34878D82A}">
                    <a16:rowId xmlns:a16="http://schemas.microsoft.com/office/drawing/2014/main" val="1331376132"/>
                  </a:ext>
                </a:extLst>
              </a:tr>
              <a:tr h="638902">
                <a:tc>
                  <a:txBody>
                    <a:bodyPr/>
                    <a:lstStyle/>
                    <a:p>
                      <a:r>
                        <a:rPr lang="en-SG" sz="1400" dirty="0"/>
                        <a:t>3</a:t>
                      </a:r>
                      <a:endParaRPr lang="en-US" sz="1400" dirty="0"/>
                    </a:p>
                  </a:txBody>
                  <a:tcPr/>
                </a:tc>
                <a:tc>
                  <a:txBody>
                    <a:bodyPr/>
                    <a:lstStyle/>
                    <a:p>
                      <a:r>
                        <a:rPr lang="en-SG" sz="1400" dirty="0"/>
                        <a:t>List</a:t>
                      </a:r>
                      <a:r>
                        <a:rPr lang="en-SG" sz="1400" baseline="0" dirty="0"/>
                        <a:t> ADT, Python </a:t>
                      </a:r>
                      <a:r>
                        <a:rPr lang="en-SG" sz="1400" b="1" baseline="0" dirty="0"/>
                        <a:t>list</a:t>
                      </a:r>
                      <a:r>
                        <a:rPr lang="en-SG" sz="1400" baseline="0" dirty="0"/>
                        <a:t>, SLL, Stack ADT, Python </a:t>
                      </a:r>
                      <a:r>
                        <a:rPr lang="en-SG" sz="1400" b="1" baseline="0" dirty="0"/>
                        <a:t>list</a:t>
                      </a:r>
                      <a:r>
                        <a:rPr lang="en-SG" sz="1400" baseline="0" dirty="0"/>
                        <a:t> as stack, Queue ADT, Python list as queue is slow (alternative: circular queue; 2 stacks), Python </a:t>
                      </a:r>
                      <a:r>
                        <a:rPr lang="en-SG" sz="1400" b="1" baseline="0" dirty="0"/>
                        <a:t>deque</a:t>
                      </a:r>
                      <a:r>
                        <a:rPr lang="en-SG" sz="1400" baseline="0" dirty="0"/>
                        <a:t> (Doubly Linked List)</a:t>
                      </a:r>
                      <a:endParaRPr lang="en-US" sz="1400" dirty="0"/>
                    </a:p>
                  </a:txBody>
                  <a:tcPr/>
                </a:tc>
                <a:tc>
                  <a:txBody>
                    <a:bodyPr/>
                    <a:lstStyle/>
                    <a:p>
                      <a:r>
                        <a:rPr lang="en-SG" sz="1400" dirty="0"/>
                        <a:t>Details of Python </a:t>
                      </a:r>
                      <a:r>
                        <a:rPr lang="en-SG" sz="1400" dirty="0" err="1"/>
                        <a:t>deque</a:t>
                      </a:r>
                      <a:r>
                        <a:rPr lang="en-SG" sz="1400" dirty="0"/>
                        <a:t> (</a:t>
                      </a:r>
                      <a:r>
                        <a:rPr lang="en-SG" sz="1400" dirty="0" err="1"/>
                        <a:t>esp</a:t>
                      </a:r>
                      <a:r>
                        <a:rPr lang="en-SG" sz="1400" baseline="0" dirty="0"/>
                        <a:t> its O(1) [])</a:t>
                      </a:r>
                      <a:endParaRPr lang="en-SG" sz="1400" dirty="0"/>
                    </a:p>
                    <a:p>
                      <a:r>
                        <a:rPr lang="en-SG" sz="1400" dirty="0"/>
                        <a:t>Other LL problems/techniques</a:t>
                      </a:r>
                      <a:endParaRPr lang="en-US" sz="1400" dirty="0"/>
                    </a:p>
                  </a:txBody>
                  <a:tcPr/>
                </a:tc>
                <a:extLst>
                  <a:ext uri="{0D108BD9-81ED-4DB2-BD59-A6C34878D82A}">
                    <a16:rowId xmlns:a16="http://schemas.microsoft.com/office/drawing/2014/main" val="20975794"/>
                  </a:ext>
                </a:extLst>
              </a:tr>
              <a:tr h="638902">
                <a:tc>
                  <a:txBody>
                    <a:bodyPr/>
                    <a:lstStyle/>
                    <a:p>
                      <a:r>
                        <a:rPr lang="en-SG" sz="1400" dirty="0"/>
                        <a:t>4</a:t>
                      </a:r>
                      <a:endParaRPr lang="en-US" sz="1400" dirty="0"/>
                    </a:p>
                  </a:txBody>
                  <a:tcPr/>
                </a:tc>
                <a:tc>
                  <a:txBody>
                    <a:bodyPr/>
                    <a:lstStyle/>
                    <a:p>
                      <a:r>
                        <a:rPr lang="en-SG" sz="1400" dirty="0"/>
                        <a:t>Priority Queue ADT, Binary Heap DS, Python </a:t>
                      </a:r>
                      <a:r>
                        <a:rPr lang="en-SG" sz="1400" b="1" dirty="0" err="1"/>
                        <a:t>heapq</a:t>
                      </a:r>
                      <a:endParaRPr lang="en-SG" sz="1400" b="1" dirty="0"/>
                    </a:p>
                    <a:p>
                      <a:r>
                        <a:rPr lang="en-SG" sz="1400" dirty="0"/>
                        <a:t>Create Heap O(n</a:t>
                      </a:r>
                      <a:r>
                        <a:rPr lang="en-SG" sz="1400" baseline="0" dirty="0"/>
                        <a:t> log n) and O(n) version, O(n log n) </a:t>
                      </a:r>
                      <a:r>
                        <a:rPr lang="en-SG" sz="1400" dirty="0"/>
                        <a:t>Heap Sort (or partial sort)</a:t>
                      </a:r>
                      <a:endParaRPr lang="en-US" sz="1400" dirty="0"/>
                    </a:p>
                  </a:txBody>
                  <a:tcPr/>
                </a:tc>
                <a:tc>
                  <a:txBody>
                    <a:bodyPr/>
                    <a:lstStyle/>
                    <a:p>
                      <a:r>
                        <a:rPr lang="en-SG" sz="1400" dirty="0"/>
                        <a:t>Other Priority</a:t>
                      </a:r>
                      <a:r>
                        <a:rPr lang="en-SG" sz="1400" baseline="0" dirty="0"/>
                        <a:t> Queue operations</a:t>
                      </a:r>
                      <a:r>
                        <a:rPr lang="en-SG" baseline="0" dirty="0"/>
                        <a:t> + HT</a:t>
                      </a:r>
                      <a:endParaRPr lang="en-SG" sz="1400" baseline="0" dirty="0"/>
                    </a:p>
                    <a:p>
                      <a:r>
                        <a:rPr lang="en-SG" sz="1400" baseline="0" dirty="0"/>
                        <a:t>Other Binary Heap quirks</a:t>
                      </a:r>
                      <a:endParaRPr lang="en-US" sz="1400" dirty="0"/>
                    </a:p>
                  </a:txBody>
                  <a:tcPr/>
                </a:tc>
                <a:extLst>
                  <a:ext uri="{0D108BD9-81ED-4DB2-BD59-A6C34878D82A}">
                    <a16:rowId xmlns:a16="http://schemas.microsoft.com/office/drawing/2014/main" val="3001724330"/>
                  </a:ext>
                </a:extLst>
              </a:tr>
              <a:tr h="638902">
                <a:tc>
                  <a:txBody>
                    <a:bodyPr/>
                    <a:lstStyle/>
                    <a:p>
                      <a:r>
                        <a:rPr lang="en-SG" sz="1400" dirty="0"/>
                        <a:t>5</a:t>
                      </a:r>
                      <a:endParaRPr lang="en-US" sz="1400" dirty="0"/>
                    </a:p>
                  </a:txBody>
                  <a:tcPr/>
                </a:tc>
                <a:tc>
                  <a:txBody>
                    <a:bodyPr/>
                    <a:lstStyle/>
                    <a:p>
                      <a:r>
                        <a:rPr lang="en-SG" sz="1400" dirty="0"/>
                        <a:t>Table ADT, DAT, basic hashing, Separate Chaining, Python </a:t>
                      </a:r>
                      <a:r>
                        <a:rPr lang="en-SG" sz="1400" b="1" dirty="0"/>
                        <a:t>set</a:t>
                      </a:r>
                      <a:r>
                        <a:rPr lang="en-SG" sz="1400" b="0" dirty="0"/>
                        <a:t>/</a:t>
                      </a:r>
                      <a:r>
                        <a:rPr lang="en-SG" sz="1400" b="1" dirty="0" err="1"/>
                        <a:t>dict</a:t>
                      </a:r>
                      <a:r>
                        <a:rPr lang="en-SG" sz="1400" b="1" dirty="0"/>
                        <a:t>/</a:t>
                      </a:r>
                      <a:r>
                        <a:rPr lang="en-SG" sz="1400" b="1" dirty="0" err="1"/>
                        <a:t>defaultdict</a:t>
                      </a:r>
                      <a:r>
                        <a:rPr lang="en-SG" sz="1400" b="1" dirty="0"/>
                        <a:t>/Counter</a:t>
                      </a:r>
                    </a:p>
                    <a:p>
                      <a:r>
                        <a:rPr lang="en-SG" sz="1400" dirty="0"/>
                        <a:t>Alt Table ADT, Binary Search Tree (not</a:t>
                      </a:r>
                      <a:r>
                        <a:rPr lang="en-SG" sz="1400" baseline="0" dirty="0"/>
                        <a:t> necessarily balanced), no library (random build)</a:t>
                      </a:r>
                      <a:endParaRPr lang="en-US" sz="1400" dirty="0"/>
                    </a:p>
                  </a:txBody>
                  <a:tcPr/>
                </a:tc>
                <a:tc>
                  <a:txBody>
                    <a:bodyPr/>
                    <a:lstStyle/>
                    <a:p>
                      <a:r>
                        <a:rPr lang="en-SG" sz="1400" dirty="0"/>
                        <a:t>Harder</a:t>
                      </a:r>
                      <a:r>
                        <a:rPr lang="en-SG" sz="1400" baseline="0" dirty="0"/>
                        <a:t> stuffs about Hash Table: QP, DH, </a:t>
                      </a:r>
                      <a:r>
                        <a:rPr lang="en-SG" sz="1400" baseline="0" dirty="0" err="1"/>
                        <a:t>etc</a:t>
                      </a:r>
                      <a:endParaRPr lang="en-SG" sz="1400" baseline="0" dirty="0"/>
                    </a:p>
                    <a:p>
                      <a:r>
                        <a:rPr lang="en-SG" sz="1400" baseline="0" dirty="0"/>
                        <a:t>Self-balancing BST (AVL)+harder operations</a:t>
                      </a:r>
                      <a:endParaRPr lang="en-US" sz="1400" dirty="0"/>
                    </a:p>
                  </a:txBody>
                  <a:tcPr/>
                </a:tc>
                <a:extLst>
                  <a:ext uri="{0D108BD9-81ED-4DB2-BD59-A6C34878D82A}">
                    <a16:rowId xmlns:a16="http://schemas.microsoft.com/office/drawing/2014/main" val="2749297428"/>
                  </a:ext>
                </a:extLst>
              </a:tr>
              <a:tr h="370158">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56344018"/>
                  </a:ext>
                </a:extLst>
              </a:tr>
              <a:tr h="638902">
                <a:tc>
                  <a:txBody>
                    <a:bodyPr/>
                    <a:lstStyle/>
                    <a:p>
                      <a:endParaRPr lang="en-US" dirty="0"/>
                    </a:p>
                  </a:txBody>
                  <a:tcPr/>
                </a:tc>
                <a:tc>
                  <a:txBody>
                    <a:bodyPr/>
                    <a:lstStyle/>
                    <a:p>
                      <a:endParaRPr lang="en-US" b="1" dirty="0"/>
                    </a:p>
                  </a:txBody>
                  <a:tcPr/>
                </a:tc>
                <a:tc>
                  <a:txBody>
                    <a:bodyPr/>
                    <a:lstStyle/>
                    <a:p>
                      <a:endParaRPr lang="en-US" dirty="0"/>
                    </a:p>
                  </a:txBody>
                  <a:tcPr/>
                </a:tc>
                <a:extLst>
                  <a:ext uri="{0D108BD9-81ED-4DB2-BD59-A6C34878D82A}">
                    <a16:rowId xmlns:a16="http://schemas.microsoft.com/office/drawing/2014/main" val="2830065569"/>
                  </a:ext>
                </a:extLst>
              </a:tr>
              <a:tr h="370158">
                <a:tc>
                  <a:txBody>
                    <a:bodyPr/>
                    <a:lstStyle/>
                    <a:p>
                      <a:endParaRPr lang="en-US" dirty="0"/>
                    </a:p>
                  </a:txBody>
                  <a:tcPr/>
                </a:tc>
                <a:tc>
                  <a:txBody>
                    <a:bodyPr/>
                    <a:lstStyle/>
                    <a:p>
                      <a:endParaRPr lang="en-US" b="1" dirty="0"/>
                    </a:p>
                  </a:txBody>
                  <a:tcPr/>
                </a:tc>
                <a:tc>
                  <a:txBody>
                    <a:bodyPr/>
                    <a:lstStyle/>
                    <a:p>
                      <a:endParaRPr lang="en-US" dirty="0"/>
                    </a:p>
                  </a:txBody>
                  <a:tcPr/>
                </a:tc>
                <a:extLst>
                  <a:ext uri="{0D108BD9-81ED-4DB2-BD59-A6C34878D82A}">
                    <a16:rowId xmlns:a16="http://schemas.microsoft.com/office/drawing/2014/main" val="4171685544"/>
                  </a:ext>
                </a:extLst>
              </a:tr>
            </a:tbl>
          </a:graphicData>
        </a:graphic>
      </p:graphicFrame>
    </p:spTree>
    <p:extLst>
      <p:ext uri="{BB962C8B-B14F-4D97-AF65-F5344CB8AC3E}">
        <p14:creationId xmlns:p14="http://schemas.microsoft.com/office/powerpoint/2010/main" val="2757558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365</TotalTime>
  <Words>3100</Words>
  <Application>Microsoft Office PowerPoint</Application>
  <PresentationFormat>Widescreen</PresentationFormat>
  <Paragraphs>240</Paragraphs>
  <Slides>18</Slides>
  <Notes>10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2" baseType="lpstr">
      <vt:lpstr>Arial</vt:lpstr>
      <vt:lpstr>Calibri</vt:lpstr>
      <vt:lpstr>Office Theme</vt:lpstr>
      <vt:lpstr>Paintbrush Picture</vt:lpstr>
      <vt:lpstr>Automatic Recording Again</vt:lpstr>
      <vt:lpstr>IT5003</vt:lpstr>
      <vt:lpstr>Admin: Venue Confirmation</vt:lpstr>
      <vt:lpstr>Review of SSSP Problem</vt:lpstr>
      <vt:lpstr>Checkpoint</vt:lpstr>
      <vt:lpstr>Not-Live Demo (bored…)</vt:lpstr>
      <vt:lpstr>Live Demo</vt:lpstr>
      <vt:lpstr>Summary of Our 7.5 Weeks (1)</vt:lpstr>
      <vt:lpstr>Summary of Our 7.5 Weeks (2)</vt:lpstr>
      <vt:lpstr>Summary of Our 7.5 Weeks (3)</vt:lpstr>
      <vt:lpstr>Summary of Our 7.5 Weeks (4)</vt:lpstr>
      <vt:lpstr>Summary of Our 7.5 Weeks (5)</vt:lpstr>
      <vt:lpstr>Class Picture Sem2 AY22/23, last semester (Apr 2023)</vt:lpstr>
      <vt:lpstr>Class Picture Sem1 AY23/24, same angle, different people</vt:lpstr>
      <vt:lpstr>Admin: Teaching feedback rate</vt:lpstr>
      <vt:lpstr>For last recitation r8</vt:lpstr>
      <vt:lpstr>For last lecture L8a (first 25m only)</vt:lpstr>
      <vt:lpstr>VisuAlgo Online Quiz 3 (9%)</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Zoom Cloud Recording Link</dc:title>
  <dc:creator>Steven Halim</dc:creator>
  <cp:lastModifiedBy>Steven Halim</cp:lastModifiedBy>
  <cp:revision>105</cp:revision>
  <dcterms:created xsi:type="dcterms:W3CDTF">2017-08-18T07:05:45Z</dcterms:created>
  <dcterms:modified xsi:type="dcterms:W3CDTF">2023-11-23T04:51:32Z</dcterms:modified>
</cp:coreProperties>
</file>